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Montserrat Semi-Bold" charset="1" panose="00000700000000000000"/>
      <p:regular r:id="rId18"/>
    </p:embeddedFont>
    <p:embeddedFont>
      <p:font typeface="Montserrat Ultra-Bold" charset="1" panose="00000900000000000000"/>
      <p:regular r:id="rId19"/>
    </p:embeddedFont>
    <p:embeddedFont>
      <p:font typeface="PT Sans" charset="1" panose="020B0503020203020204"/>
      <p:regular r:id="rId20"/>
    </p:embeddedFont>
    <p:embeddedFont>
      <p:font typeface="Open Sans" charset="1" panose="020B0606030504020204"/>
      <p:regular r:id="rId21"/>
    </p:embeddedFont>
    <p:embeddedFont>
      <p:font typeface="Montserrat Bold" charset="1" panose="00000800000000000000"/>
      <p:regular r:id="rId22"/>
    </p:embeddedFont>
    <p:embeddedFont>
      <p:font typeface="PT Sans Bold" charset="1" panose="020B0703020203020204"/>
      <p:regular r:id="rId23"/>
    </p:embeddedFont>
    <p:embeddedFont>
      <p:font typeface="Canva Sans" charset="1" panose="020B0503030501040103"/>
      <p:regular r:id="rId24"/>
    </p:embeddedFont>
    <p:embeddedFont>
      <p:font typeface="Canva Sans Bold" charset="1" panose="020B0803030501040103"/>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png>
</file>

<file path=ppt/media/image2.png>
</file>

<file path=ppt/media/image3.svg>
</file>

<file path=ppt/media/image4.png>
</file>

<file path=ppt/media/image5.svg>
</file>

<file path=ppt/media/image6.jpe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9.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88219"/>
        </a:solidFill>
      </p:bgPr>
    </p:bg>
    <p:spTree>
      <p:nvGrpSpPr>
        <p:cNvPr id="1" name=""/>
        <p:cNvGrpSpPr/>
        <p:nvPr/>
      </p:nvGrpSpPr>
      <p:grpSpPr>
        <a:xfrm>
          <a:off x="0" y="0"/>
          <a:ext cx="0" cy="0"/>
          <a:chOff x="0" y="0"/>
          <a:chExt cx="0" cy="0"/>
        </a:xfrm>
      </p:grpSpPr>
      <p:grpSp>
        <p:nvGrpSpPr>
          <p:cNvPr name="Group 2" id="2"/>
          <p:cNvGrpSpPr/>
          <p:nvPr/>
        </p:nvGrpSpPr>
        <p:grpSpPr>
          <a:xfrm rot="0">
            <a:off x="10552604" y="8748451"/>
            <a:ext cx="8154894" cy="2038350"/>
            <a:chOff x="0" y="0"/>
            <a:chExt cx="2147791" cy="536849"/>
          </a:xfrm>
        </p:grpSpPr>
        <p:sp>
          <p:nvSpPr>
            <p:cNvPr name="Freeform 3" id="3"/>
            <p:cNvSpPr/>
            <p:nvPr/>
          </p:nvSpPr>
          <p:spPr>
            <a:xfrm flipH="false" flipV="false" rot="0">
              <a:off x="0" y="0"/>
              <a:ext cx="2147791" cy="536849"/>
            </a:xfrm>
            <a:custGeom>
              <a:avLst/>
              <a:gdLst/>
              <a:ahLst/>
              <a:cxnLst/>
              <a:rect r="r" b="b" t="t" l="l"/>
              <a:pathLst>
                <a:path h="536849" w="2147791">
                  <a:moveTo>
                    <a:pt x="0" y="0"/>
                  </a:moveTo>
                  <a:lnTo>
                    <a:pt x="2147791" y="0"/>
                  </a:lnTo>
                  <a:lnTo>
                    <a:pt x="2147791" y="536849"/>
                  </a:lnTo>
                  <a:lnTo>
                    <a:pt x="0" y="536849"/>
                  </a:lnTo>
                  <a:close/>
                </a:path>
              </a:pathLst>
            </a:custGeom>
            <a:solidFill>
              <a:srgbClr val="F4AD00"/>
            </a:solidFill>
          </p:spPr>
        </p:sp>
        <p:sp>
          <p:nvSpPr>
            <p:cNvPr name="TextBox 4" id="4"/>
            <p:cNvSpPr txBox="true"/>
            <p:nvPr/>
          </p:nvSpPr>
          <p:spPr>
            <a:xfrm>
              <a:off x="0" y="-123825"/>
              <a:ext cx="2147791" cy="660674"/>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0">
            <a:off x="10306679" y="9392570"/>
            <a:ext cx="2091000" cy="70256"/>
            <a:chOff x="0" y="0"/>
            <a:chExt cx="547795" cy="18406"/>
          </a:xfrm>
        </p:grpSpPr>
        <p:sp>
          <p:nvSpPr>
            <p:cNvPr name="Freeform 6" id="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7" id="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8" id="8"/>
          <p:cNvGrpSpPr/>
          <p:nvPr/>
        </p:nvGrpSpPr>
        <p:grpSpPr>
          <a:xfrm rot="0">
            <a:off x="13202279" y="9392570"/>
            <a:ext cx="2091000" cy="70256"/>
            <a:chOff x="0" y="0"/>
            <a:chExt cx="547795" cy="18406"/>
          </a:xfrm>
        </p:grpSpPr>
        <p:sp>
          <p:nvSpPr>
            <p:cNvPr name="Freeform 9" id="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0" id="1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1" id="11"/>
          <p:cNvGrpSpPr/>
          <p:nvPr/>
        </p:nvGrpSpPr>
        <p:grpSpPr>
          <a:xfrm rot="0">
            <a:off x="16093379" y="9392570"/>
            <a:ext cx="2091000" cy="70256"/>
            <a:chOff x="0" y="0"/>
            <a:chExt cx="547795" cy="18406"/>
          </a:xfrm>
        </p:grpSpPr>
        <p:sp>
          <p:nvSpPr>
            <p:cNvPr name="Freeform 12" id="1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3" id="1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sp>
        <p:nvSpPr>
          <p:cNvPr name="Freeform 14" id="14"/>
          <p:cNvSpPr/>
          <p:nvPr/>
        </p:nvSpPr>
        <p:spPr>
          <a:xfrm flipH="false" flipV="false" rot="0">
            <a:off x="7980873" y="-547802"/>
            <a:ext cx="7312406" cy="6719927"/>
          </a:xfrm>
          <a:custGeom>
            <a:avLst/>
            <a:gdLst/>
            <a:ahLst/>
            <a:cxnLst/>
            <a:rect r="r" b="b" t="t" l="l"/>
            <a:pathLst>
              <a:path h="6719927" w="7312406">
                <a:moveTo>
                  <a:pt x="0" y="0"/>
                </a:moveTo>
                <a:lnTo>
                  <a:pt x="7312406" y="0"/>
                </a:lnTo>
                <a:lnTo>
                  <a:pt x="7312406" y="6719927"/>
                </a:lnTo>
                <a:lnTo>
                  <a:pt x="0" y="6719927"/>
                </a:lnTo>
                <a:lnTo>
                  <a:pt x="0" y="0"/>
                </a:lnTo>
                <a:close/>
              </a:path>
            </a:pathLst>
          </a:custGeom>
          <a:blipFill>
            <a:blip r:embed="rId2"/>
            <a:stretch>
              <a:fillRect l="0" t="-20079" r="0" b="-2015"/>
            </a:stretch>
          </a:blipFill>
        </p:spPr>
      </p:sp>
      <p:grpSp>
        <p:nvGrpSpPr>
          <p:cNvPr name="Group 15" id="15"/>
          <p:cNvGrpSpPr/>
          <p:nvPr/>
        </p:nvGrpSpPr>
        <p:grpSpPr>
          <a:xfrm rot="-5400000">
            <a:off x="240449" y="-1200150"/>
            <a:ext cx="11215802" cy="12687300"/>
            <a:chOff x="0" y="0"/>
            <a:chExt cx="2953956" cy="3341511"/>
          </a:xfrm>
        </p:grpSpPr>
        <p:sp>
          <p:nvSpPr>
            <p:cNvPr name="Freeform 16" id="16"/>
            <p:cNvSpPr/>
            <p:nvPr/>
          </p:nvSpPr>
          <p:spPr>
            <a:xfrm flipH="false" flipV="false" rot="0">
              <a:off x="0" y="0"/>
              <a:ext cx="2953956" cy="3341511"/>
            </a:xfrm>
            <a:custGeom>
              <a:avLst/>
              <a:gdLst/>
              <a:ahLst/>
              <a:cxnLst/>
              <a:rect r="r" b="b" t="t" l="l"/>
              <a:pathLst>
                <a:path h="3341511" w="2953956">
                  <a:moveTo>
                    <a:pt x="0" y="0"/>
                  </a:moveTo>
                  <a:lnTo>
                    <a:pt x="2953956" y="0"/>
                  </a:lnTo>
                  <a:lnTo>
                    <a:pt x="2953956" y="3341511"/>
                  </a:lnTo>
                  <a:lnTo>
                    <a:pt x="0" y="3341511"/>
                  </a:lnTo>
                  <a:close/>
                </a:path>
              </a:pathLst>
            </a:custGeom>
            <a:solidFill>
              <a:srgbClr val="0B1541"/>
            </a:solidFill>
          </p:spPr>
        </p:sp>
        <p:sp>
          <p:nvSpPr>
            <p:cNvPr name="TextBox 17" id="17"/>
            <p:cNvSpPr txBox="true"/>
            <p:nvPr/>
          </p:nvSpPr>
          <p:spPr>
            <a:xfrm>
              <a:off x="0" y="-123825"/>
              <a:ext cx="2953956" cy="3465336"/>
            </a:xfrm>
            <a:prstGeom prst="rect">
              <a:avLst/>
            </a:prstGeom>
          </p:spPr>
          <p:txBody>
            <a:bodyPr anchor="ctr" rtlCol="false" tIns="50800" lIns="50800" bIns="50800" rIns="50800"/>
            <a:lstStyle/>
            <a:p>
              <a:pPr algn="ctr">
                <a:lnSpc>
                  <a:spcPts val="4420"/>
                </a:lnSpc>
              </a:pPr>
            </a:p>
          </p:txBody>
        </p:sp>
      </p:grpSp>
      <p:sp>
        <p:nvSpPr>
          <p:cNvPr name="Freeform 18" id="18"/>
          <p:cNvSpPr/>
          <p:nvPr/>
        </p:nvSpPr>
        <p:spPr>
          <a:xfrm flipH="false" flipV="false" rot="0">
            <a:off x="10859612" y="3810807"/>
            <a:ext cx="16301121" cy="6164788"/>
          </a:xfrm>
          <a:custGeom>
            <a:avLst/>
            <a:gdLst/>
            <a:ahLst/>
            <a:cxnLst/>
            <a:rect r="r" b="b" t="t" l="l"/>
            <a:pathLst>
              <a:path h="6164788" w="16301121">
                <a:moveTo>
                  <a:pt x="0" y="0"/>
                </a:moveTo>
                <a:lnTo>
                  <a:pt x="16301121" y="0"/>
                </a:lnTo>
                <a:lnTo>
                  <a:pt x="16301121" y="6164788"/>
                </a:lnTo>
                <a:lnTo>
                  <a:pt x="0" y="61647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9" id="19"/>
          <p:cNvGrpSpPr/>
          <p:nvPr/>
        </p:nvGrpSpPr>
        <p:grpSpPr>
          <a:xfrm rot="0">
            <a:off x="499965" y="1419225"/>
            <a:ext cx="10852214" cy="5105290"/>
            <a:chOff x="0" y="0"/>
            <a:chExt cx="14469619" cy="6807054"/>
          </a:xfrm>
        </p:grpSpPr>
        <p:sp>
          <p:nvSpPr>
            <p:cNvPr name="TextBox 20" id="20"/>
            <p:cNvSpPr txBox="true"/>
            <p:nvPr/>
          </p:nvSpPr>
          <p:spPr>
            <a:xfrm rot="0">
              <a:off x="42541" y="3820537"/>
              <a:ext cx="14427078" cy="1609937"/>
            </a:xfrm>
            <a:prstGeom prst="rect">
              <a:avLst/>
            </a:prstGeom>
          </p:spPr>
          <p:txBody>
            <a:bodyPr anchor="t" rtlCol="false" tIns="0" lIns="0" bIns="0" rIns="0">
              <a:spAutoFit/>
            </a:bodyPr>
            <a:lstStyle/>
            <a:p>
              <a:pPr algn="l">
                <a:lnSpc>
                  <a:spcPts val="4599"/>
                </a:lnSpc>
              </a:pPr>
              <a:r>
                <a:rPr lang="en-US" sz="4599" spc="91">
                  <a:solidFill>
                    <a:srgbClr val="F88219"/>
                  </a:solidFill>
                  <a:latin typeface="Montserrat Semi-Bold"/>
                </a:rPr>
                <a:t>HEITOR CARVALHO</a:t>
              </a:r>
            </a:p>
            <a:p>
              <a:pPr algn="l" marL="0" indent="0" lvl="0">
                <a:lnSpc>
                  <a:spcPts val="4599"/>
                </a:lnSpc>
              </a:pPr>
              <a:r>
                <a:rPr lang="en-US" sz="4599" spc="91">
                  <a:solidFill>
                    <a:srgbClr val="F88219"/>
                  </a:solidFill>
                  <a:latin typeface="Montserrat Semi-Bold"/>
                </a:rPr>
                <a:t>MATHEUS BARRETO</a:t>
              </a:r>
            </a:p>
          </p:txBody>
        </p:sp>
        <p:sp>
          <p:nvSpPr>
            <p:cNvPr name="TextBox 21" id="21"/>
            <p:cNvSpPr txBox="true"/>
            <p:nvPr/>
          </p:nvSpPr>
          <p:spPr>
            <a:xfrm rot="0">
              <a:off x="42541" y="180975"/>
              <a:ext cx="14427078" cy="3452919"/>
            </a:xfrm>
            <a:prstGeom prst="rect">
              <a:avLst/>
            </a:prstGeom>
          </p:spPr>
          <p:txBody>
            <a:bodyPr anchor="t" rtlCol="false" tIns="0" lIns="0" bIns="0" rIns="0">
              <a:spAutoFit/>
            </a:bodyPr>
            <a:lstStyle/>
            <a:p>
              <a:pPr algn="l" marL="0" indent="0" lvl="0">
                <a:lnSpc>
                  <a:spcPts val="9800"/>
                </a:lnSpc>
              </a:pPr>
              <a:r>
                <a:rPr lang="en-US" sz="9800" spc="196">
                  <a:solidFill>
                    <a:srgbClr val="F6BD33"/>
                  </a:solidFill>
                  <a:latin typeface="Montserrat Ultra-Bold"/>
                </a:rPr>
                <a:t>PROJETO SEGURADORA</a:t>
              </a:r>
            </a:p>
          </p:txBody>
        </p:sp>
        <p:sp>
          <p:nvSpPr>
            <p:cNvPr name="TextBox 22" id="22"/>
            <p:cNvSpPr txBox="true"/>
            <p:nvPr/>
          </p:nvSpPr>
          <p:spPr>
            <a:xfrm rot="0">
              <a:off x="0" y="6322760"/>
              <a:ext cx="11860902" cy="484293"/>
            </a:xfrm>
            <a:prstGeom prst="rect">
              <a:avLst/>
            </a:prstGeom>
          </p:spPr>
          <p:txBody>
            <a:bodyPr anchor="t" rtlCol="false" tIns="0" lIns="0" bIns="0" rIns="0">
              <a:spAutoFit/>
            </a:bodyPr>
            <a:lstStyle/>
            <a:p>
              <a:pPr algn="l">
                <a:lnSpc>
                  <a:spcPts val="3079"/>
                </a:lnSpc>
                <a:spcBef>
                  <a:spcPct val="0"/>
                </a:spcBef>
              </a:pPr>
            </a:p>
          </p:txBody>
        </p:sp>
      </p:grpSp>
      <p:sp>
        <p:nvSpPr>
          <p:cNvPr name="TextBox 23" id="23"/>
          <p:cNvSpPr txBox="true"/>
          <p:nvPr/>
        </p:nvSpPr>
        <p:spPr>
          <a:xfrm rot="0">
            <a:off x="499965" y="7861300"/>
            <a:ext cx="6652198" cy="1397000"/>
          </a:xfrm>
          <a:prstGeom prst="rect">
            <a:avLst/>
          </a:prstGeom>
        </p:spPr>
        <p:txBody>
          <a:bodyPr anchor="t" rtlCol="false" tIns="0" lIns="0" bIns="0" rIns="0">
            <a:spAutoFit/>
          </a:bodyPr>
          <a:lstStyle/>
          <a:p>
            <a:pPr algn="l">
              <a:lnSpc>
                <a:spcPts val="2800"/>
              </a:lnSpc>
            </a:pPr>
            <a:r>
              <a:rPr lang="en-US" sz="2000">
                <a:solidFill>
                  <a:srgbClr val="FFFFFF"/>
                </a:solidFill>
                <a:latin typeface="PT Sans"/>
              </a:rPr>
              <a:t>SME0878 - Mineração Estatística de Dados</a:t>
            </a:r>
          </a:p>
          <a:p>
            <a:pPr algn="l">
              <a:lnSpc>
                <a:spcPts val="2800"/>
              </a:lnSpc>
            </a:pPr>
            <a:r>
              <a:rPr lang="en-US" sz="2000">
                <a:solidFill>
                  <a:srgbClr val="FFFFFF"/>
                </a:solidFill>
                <a:latin typeface="PT Sans"/>
              </a:rPr>
              <a:t>Docente: Luís Jorge Bázan </a:t>
            </a:r>
          </a:p>
          <a:p>
            <a:pPr algn="l">
              <a:lnSpc>
                <a:spcPts val="2800"/>
              </a:lnSpc>
            </a:pPr>
          </a:p>
          <a:p>
            <a:pPr algn="l">
              <a:lnSpc>
                <a:spcPts val="2800"/>
              </a:lnSpc>
              <a:spcBef>
                <a:spcPct val="0"/>
              </a:spcBef>
            </a:pPr>
            <a:r>
              <a:rPr lang="en-US" sz="2000">
                <a:solidFill>
                  <a:srgbClr val="FFFFFF"/>
                </a:solidFill>
                <a:latin typeface="PT Sans"/>
              </a:rPr>
              <a:t>Universidade de São Paulo - 2024 - ICMC</a:t>
            </a:r>
          </a:p>
        </p:txBody>
      </p:sp>
      <p:sp>
        <p:nvSpPr>
          <p:cNvPr name="TextBox 24" id="24"/>
          <p:cNvSpPr txBox="true"/>
          <p:nvPr/>
        </p:nvSpPr>
        <p:spPr>
          <a:xfrm rot="0">
            <a:off x="499965" y="5964147"/>
            <a:ext cx="8996820" cy="929054"/>
          </a:xfrm>
          <a:prstGeom prst="rect">
            <a:avLst/>
          </a:prstGeom>
        </p:spPr>
        <p:txBody>
          <a:bodyPr anchor="t" rtlCol="false" tIns="0" lIns="0" bIns="0" rIns="0">
            <a:spAutoFit/>
          </a:bodyPr>
          <a:lstStyle/>
          <a:p>
            <a:pPr algn="ctr">
              <a:lnSpc>
                <a:spcPts val="3726"/>
              </a:lnSpc>
            </a:pPr>
            <a:r>
              <a:rPr lang="en-US" sz="2661">
                <a:solidFill>
                  <a:srgbClr val="FFFFFF"/>
                </a:solidFill>
                <a:latin typeface="Open Sans"/>
              </a:rPr>
              <a:t>Tendências e Padrões na Compra de Seguros de Veículos</a:t>
            </a:r>
          </a:p>
          <a:p>
            <a:pPr algn="ctr">
              <a:lnSpc>
                <a:spcPts val="3726"/>
              </a:lnSpc>
            </a:pP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5004533" y="-2971800"/>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sp>
        <p:nvSpPr>
          <p:cNvPr name="TextBox 5" id="5"/>
          <p:cNvSpPr txBox="true"/>
          <p:nvPr/>
        </p:nvSpPr>
        <p:spPr>
          <a:xfrm rot="0">
            <a:off x="1602449" y="1630923"/>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OBSERVAÇÕES ATÍPICAS</a:t>
            </a:r>
          </a:p>
        </p:txBody>
      </p:sp>
      <p:sp>
        <p:nvSpPr>
          <p:cNvPr name="TextBox 6" id="6"/>
          <p:cNvSpPr txBox="true"/>
          <p:nvPr/>
        </p:nvSpPr>
        <p:spPr>
          <a:xfrm rot="0">
            <a:off x="1602449" y="3375978"/>
            <a:ext cx="14847782" cy="3496944"/>
          </a:xfrm>
          <a:prstGeom prst="rect">
            <a:avLst/>
          </a:prstGeom>
        </p:spPr>
        <p:txBody>
          <a:bodyPr anchor="t" rtlCol="false" tIns="0" lIns="0" bIns="0" rIns="0">
            <a:spAutoFit/>
          </a:bodyPr>
          <a:lstStyle/>
          <a:p>
            <a:pPr algn="l">
              <a:lnSpc>
                <a:spcPts val="3080"/>
              </a:lnSpc>
            </a:pPr>
            <a:r>
              <a:rPr lang="en-US" sz="2200">
                <a:solidFill>
                  <a:srgbClr val="FFFFFF"/>
                </a:solidFill>
                <a:latin typeface="Canva Sans"/>
              </a:rPr>
              <a:t>O método BCOPS cria conjuntos de predição C(x) para cada observação x do conjunto de teste.</a:t>
            </a:r>
          </a:p>
          <a:p>
            <a:pPr algn="l">
              <a:lnSpc>
                <a:spcPts val="3080"/>
              </a:lnSpc>
            </a:pPr>
          </a:p>
          <a:p>
            <a:pPr algn="l" marL="474986" indent="-237493" lvl="1">
              <a:lnSpc>
                <a:spcPts val="3080"/>
              </a:lnSpc>
              <a:buFont typeface="Arial"/>
              <a:buChar char="•"/>
            </a:pPr>
            <a:r>
              <a:rPr lang="en-US" sz="2200">
                <a:solidFill>
                  <a:srgbClr val="FFFFFF"/>
                </a:solidFill>
                <a:latin typeface="Canva Sans"/>
              </a:rPr>
              <a:t>se C(x) = {0, 1}, consideramos que x pode pertencer às classes 0 ou 1;</a:t>
            </a:r>
          </a:p>
          <a:p>
            <a:pPr algn="l" marL="474986" indent="-237493" lvl="1">
              <a:lnSpc>
                <a:spcPts val="3080"/>
              </a:lnSpc>
              <a:buFont typeface="Arial"/>
              <a:buChar char="•"/>
            </a:pPr>
            <a:r>
              <a:rPr lang="en-US" sz="2200">
                <a:solidFill>
                  <a:srgbClr val="FFFFFF"/>
                </a:solidFill>
                <a:latin typeface="Canva Sans"/>
              </a:rPr>
              <a:t>se C(x) = {1}, consideramos que x pode pertencer à classe 1;</a:t>
            </a:r>
          </a:p>
          <a:p>
            <a:pPr algn="l" marL="474986" indent="-237493" lvl="1">
              <a:lnSpc>
                <a:spcPts val="3080"/>
              </a:lnSpc>
              <a:buFont typeface="Arial"/>
              <a:buChar char="•"/>
            </a:pPr>
            <a:r>
              <a:rPr lang="en-US" sz="2200">
                <a:solidFill>
                  <a:srgbClr val="FFFFFF"/>
                </a:solidFill>
                <a:latin typeface="Canva Sans"/>
              </a:rPr>
              <a:t>se C(x) = {}, consideramos que x é uma observação atípica.</a:t>
            </a:r>
          </a:p>
          <a:p>
            <a:pPr algn="l">
              <a:lnSpc>
                <a:spcPts val="3080"/>
              </a:lnSpc>
            </a:pPr>
          </a:p>
          <a:p>
            <a:pPr algn="l">
              <a:lnSpc>
                <a:spcPts val="3080"/>
              </a:lnSpc>
            </a:pPr>
            <a:r>
              <a:rPr lang="en-US" sz="2200">
                <a:solidFill>
                  <a:srgbClr val="FFFFFF"/>
                </a:solidFill>
                <a:latin typeface="Canva Sans"/>
              </a:rPr>
              <a:t>No conjunto de 778 observações utilizando para testar os dados, 8 foram consideradas como observações atípicas e podem ser separadas para uma inspeção mais minuciosa.</a:t>
            </a:r>
          </a:p>
          <a:p>
            <a:pPr algn="l">
              <a:lnSpc>
                <a:spcPts val="308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5004533" y="-2971800"/>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sp>
        <p:nvSpPr>
          <p:cNvPr name="Freeform 5" id="5"/>
          <p:cNvSpPr/>
          <p:nvPr/>
        </p:nvSpPr>
        <p:spPr>
          <a:xfrm flipH="false" flipV="false" rot="0">
            <a:off x="9809272" y="2705279"/>
            <a:ext cx="16457354" cy="16457354"/>
          </a:xfrm>
          <a:custGeom>
            <a:avLst/>
            <a:gdLst/>
            <a:ahLst/>
            <a:cxnLst/>
            <a:rect r="r" b="b" t="t" l="l"/>
            <a:pathLst>
              <a:path h="16457354" w="16457354">
                <a:moveTo>
                  <a:pt x="0" y="0"/>
                </a:moveTo>
                <a:lnTo>
                  <a:pt x="16457354" y="0"/>
                </a:lnTo>
                <a:lnTo>
                  <a:pt x="16457354" y="16457354"/>
                </a:lnTo>
                <a:lnTo>
                  <a:pt x="0" y="164573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3466813" y="5573637"/>
            <a:ext cx="1714115" cy="2447113"/>
            <a:chOff x="0" y="0"/>
            <a:chExt cx="2285487" cy="3262818"/>
          </a:xfrm>
        </p:grpSpPr>
        <p:grpSp>
          <p:nvGrpSpPr>
            <p:cNvPr name="Group 7" id="7"/>
            <p:cNvGrpSpPr/>
            <p:nvPr/>
          </p:nvGrpSpPr>
          <p:grpSpPr>
            <a:xfrm rot="0">
              <a:off x="0" y="0"/>
              <a:ext cx="202188" cy="719917"/>
              <a:chOff x="0" y="0"/>
              <a:chExt cx="39938" cy="142206"/>
            </a:xfrm>
          </p:grpSpPr>
          <p:sp>
            <p:nvSpPr>
              <p:cNvPr name="Freeform 8" id="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 id="9"/>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0" id="10"/>
            <p:cNvGrpSpPr/>
            <p:nvPr/>
          </p:nvGrpSpPr>
          <p:grpSpPr>
            <a:xfrm rot="0">
              <a:off x="2083299" y="0"/>
              <a:ext cx="202188" cy="719917"/>
              <a:chOff x="0" y="0"/>
              <a:chExt cx="39938" cy="142206"/>
            </a:xfrm>
          </p:grpSpPr>
          <p:sp>
            <p:nvSpPr>
              <p:cNvPr name="Freeform 11" id="1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2" id="12"/>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3" id="13"/>
            <p:cNvGrpSpPr/>
            <p:nvPr/>
          </p:nvGrpSpPr>
          <p:grpSpPr>
            <a:xfrm rot="0">
              <a:off x="0" y="2542901"/>
              <a:ext cx="202188" cy="719917"/>
              <a:chOff x="0" y="0"/>
              <a:chExt cx="39938" cy="142206"/>
            </a:xfrm>
          </p:grpSpPr>
          <p:sp>
            <p:nvSpPr>
              <p:cNvPr name="Freeform 14" id="1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5" id="15"/>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6" id="16"/>
            <p:cNvGrpSpPr/>
            <p:nvPr/>
          </p:nvGrpSpPr>
          <p:grpSpPr>
            <a:xfrm rot="0">
              <a:off x="2083299" y="2542901"/>
              <a:ext cx="202188" cy="719917"/>
              <a:chOff x="0" y="0"/>
              <a:chExt cx="39938" cy="142206"/>
            </a:xfrm>
          </p:grpSpPr>
          <p:sp>
            <p:nvSpPr>
              <p:cNvPr name="Freeform 17" id="17"/>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8" id="18"/>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grpSp>
        <p:nvGrpSpPr>
          <p:cNvPr name="Group 19" id="19"/>
          <p:cNvGrpSpPr/>
          <p:nvPr/>
        </p:nvGrpSpPr>
        <p:grpSpPr>
          <a:xfrm rot="0">
            <a:off x="1989831" y="4905349"/>
            <a:ext cx="478289" cy="478289"/>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5EE4"/>
            </a:soli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099"/>
                </a:lnSpc>
              </a:pPr>
              <a:r>
                <a:rPr lang="en-US" sz="1499">
                  <a:solidFill>
                    <a:srgbClr val="FFFFFF"/>
                  </a:solidFill>
                  <a:latin typeface="Montserrat Semi-Bold"/>
                </a:rPr>
                <a:t>1</a:t>
              </a:r>
            </a:p>
          </p:txBody>
        </p:sp>
      </p:grpSp>
      <p:grpSp>
        <p:nvGrpSpPr>
          <p:cNvPr name="Group 22" id="22"/>
          <p:cNvGrpSpPr/>
          <p:nvPr/>
        </p:nvGrpSpPr>
        <p:grpSpPr>
          <a:xfrm rot="0">
            <a:off x="1989831" y="5802737"/>
            <a:ext cx="478289" cy="478289"/>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DDC40"/>
            </a:solidFill>
            <a:ln cap="sq">
              <a:noFill/>
              <a:prstDash val="solid"/>
              <a:miter/>
            </a:ln>
          </p:spPr>
        </p:sp>
        <p:sp>
          <p:nvSpPr>
            <p:cNvPr name="TextBox 24" id="24"/>
            <p:cNvSpPr txBox="true"/>
            <p:nvPr/>
          </p:nvSpPr>
          <p:spPr>
            <a:xfrm>
              <a:off x="76200" y="47625"/>
              <a:ext cx="660400" cy="688975"/>
            </a:xfrm>
            <a:prstGeom prst="rect">
              <a:avLst/>
            </a:prstGeom>
          </p:spPr>
          <p:txBody>
            <a:bodyPr anchor="ctr" rtlCol="false" tIns="50800" lIns="50800" bIns="50800" rIns="50800"/>
            <a:lstStyle/>
            <a:p>
              <a:pPr algn="ctr" marL="0" indent="0" lvl="0">
                <a:lnSpc>
                  <a:spcPts val="2099"/>
                </a:lnSpc>
                <a:spcBef>
                  <a:spcPct val="0"/>
                </a:spcBef>
              </a:pPr>
              <a:r>
                <a:rPr lang="en-US" sz="1499" u="none">
                  <a:solidFill>
                    <a:srgbClr val="FFFFFF"/>
                  </a:solidFill>
                  <a:latin typeface="Montserrat Semi-Bold"/>
                </a:rPr>
                <a:t>2</a:t>
              </a:r>
            </a:p>
          </p:txBody>
        </p:sp>
      </p:grpSp>
      <p:grpSp>
        <p:nvGrpSpPr>
          <p:cNvPr name="Group 25" id="25"/>
          <p:cNvGrpSpPr/>
          <p:nvPr/>
        </p:nvGrpSpPr>
        <p:grpSpPr>
          <a:xfrm rot="0">
            <a:off x="1989831" y="6790869"/>
            <a:ext cx="478289" cy="478289"/>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A98A2"/>
            </a:solidFill>
            <a:ln cap="sq">
              <a:noFill/>
              <a:prstDash val="solid"/>
              <a:miter/>
            </a:ln>
          </p:spPr>
        </p:sp>
        <p:sp>
          <p:nvSpPr>
            <p:cNvPr name="TextBox 27" id="27"/>
            <p:cNvSpPr txBox="true"/>
            <p:nvPr/>
          </p:nvSpPr>
          <p:spPr>
            <a:xfrm>
              <a:off x="76200" y="47625"/>
              <a:ext cx="660400" cy="688975"/>
            </a:xfrm>
            <a:prstGeom prst="rect">
              <a:avLst/>
            </a:prstGeom>
          </p:spPr>
          <p:txBody>
            <a:bodyPr anchor="ctr" rtlCol="false" tIns="50800" lIns="50800" bIns="50800" rIns="50800"/>
            <a:lstStyle/>
            <a:p>
              <a:pPr algn="ctr" marL="0" indent="0" lvl="0">
                <a:lnSpc>
                  <a:spcPts val="2099"/>
                </a:lnSpc>
                <a:spcBef>
                  <a:spcPct val="0"/>
                </a:spcBef>
              </a:pPr>
              <a:r>
                <a:rPr lang="en-US" sz="1499" u="none">
                  <a:solidFill>
                    <a:srgbClr val="FFFFFF"/>
                  </a:solidFill>
                  <a:latin typeface="Montserrat Semi-Bold"/>
                </a:rPr>
                <a:t>3</a:t>
              </a:r>
            </a:p>
          </p:txBody>
        </p:sp>
      </p:grpSp>
      <p:grpSp>
        <p:nvGrpSpPr>
          <p:cNvPr name="Group 28" id="28"/>
          <p:cNvGrpSpPr/>
          <p:nvPr/>
        </p:nvGrpSpPr>
        <p:grpSpPr>
          <a:xfrm rot="0">
            <a:off x="6230632" y="4905349"/>
            <a:ext cx="478289" cy="478289"/>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4B4B"/>
            </a:solidFill>
            <a:ln cap="sq">
              <a:noFill/>
              <a:prstDash val="solid"/>
              <a:miter/>
            </a:ln>
          </p:spPr>
        </p:sp>
        <p:sp>
          <p:nvSpPr>
            <p:cNvPr name="TextBox 30" id="30"/>
            <p:cNvSpPr txBox="true"/>
            <p:nvPr/>
          </p:nvSpPr>
          <p:spPr>
            <a:xfrm>
              <a:off x="76200" y="47625"/>
              <a:ext cx="660400" cy="688975"/>
            </a:xfrm>
            <a:prstGeom prst="rect">
              <a:avLst/>
            </a:prstGeom>
          </p:spPr>
          <p:txBody>
            <a:bodyPr anchor="ctr" rtlCol="false" tIns="50800" lIns="50800" bIns="50800" rIns="50800"/>
            <a:lstStyle/>
            <a:p>
              <a:pPr algn="ctr" marL="0" indent="0" lvl="0">
                <a:lnSpc>
                  <a:spcPts val="2099"/>
                </a:lnSpc>
                <a:spcBef>
                  <a:spcPct val="0"/>
                </a:spcBef>
              </a:pPr>
              <a:r>
                <a:rPr lang="en-US" sz="1499" u="none">
                  <a:solidFill>
                    <a:srgbClr val="FFFFFF"/>
                  </a:solidFill>
                  <a:latin typeface="Montserrat Semi-Bold"/>
                </a:rPr>
                <a:t>4</a:t>
              </a:r>
            </a:p>
          </p:txBody>
        </p:sp>
      </p:grpSp>
      <p:grpSp>
        <p:nvGrpSpPr>
          <p:cNvPr name="Group 31" id="31"/>
          <p:cNvGrpSpPr/>
          <p:nvPr/>
        </p:nvGrpSpPr>
        <p:grpSpPr>
          <a:xfrm rot="0">
            <a:off x="6230632" y="5747403"/>
            <a:ext cx="478289" cy="478289"/>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2BF7E"/>
            </a:solidFill>
          </p:spPr>
        </p:sp>
        <p:sp>
          <p:nvSpPr>
            <p:cNvPr name="TextBox 33" id="33"/>
            <p:cNvSpPr txBox="true"/>
            <p:nvPr/>
          </p:nvSpPr>
          <p:spPr>
            <a:xfrm>
              <a:off x="76200" y="47625"/>
              <a:ext cx="660400" cy="688975"/>
            </a:xfrm>
            <a:prstGeom prst="rect">
              <a:avLst/>
            </a:prstGeom>
          </p:spPr>
          <p:txBody>
            <a:bodyPr anchor="ctr" rtlCol="false" tIns="50800" lIns="50800" bIns="50800" rIns="50800"/>
            <a:lstStyle/>
            <a:p>
              <a:pPr algn="ctr">
                <a:lnSpc>
                  <a:spcPts val="2099"/>
                </a:lnSpc>
              </a:pPr>
              <a:r>
                <a:rPr lang="en-US" sz="1499">
                  <a:solidFill>
                    <a:srgbClr val="FFFFFF"/>
                  </a:solidFill>
                  <a:latin typeface="Montserrat Semi-Bold"/>
                </a:rPr>
                <a:t>6</a:t>
              </a:r>
            </a:p>
          </p:txBody>
        </p:sp>
      </p:grpSp>
      <p:sp>
        <p:nvSpPr>
          <p:cNvPr name="Freeform 34" id="34"/>
          <p:cNvSpPr/>
          <p:nvPr/>
        </p:nvSpPr>
        <p:spPr>
          <a:xfrm flipH="false" flipV="false" rot="-10800000">
            <a:off x="13103608" y="3364758"/>
            <a:ext cx="2403630" cy="2208879"/>
          </a:xfrm>
          <a:custGeom>
            <a:avLst/>
            <a:gdLst/>
            <a:ahLst/>
            <a:cxnLst/>
            <a:rect r="r" b="b" t="t" l="l"/>
            <a:pathLst>
              <a:path h="2208879" w="2403630">
                <a:moveTo>
                  <a:pt x="0" y="0"/>
                </a:moveTo>
                <a:lnTo>
                  <a:pt x="2403630" y="0"/>
                </a:lnTo>
                <a:lnTo>
                  <a:pt x="2403630" y="2208879"/>
                </a:lnTo>
                <a:lnTo>
                  <a:pt x="0" y="2208879"/>
                </a:lnTo>
                <a:lnTo>
                  <a:pt x="0" y="0"/>
                </a:lnTo>
                <a:close/>
              </a:path>
            </a:pathLst>
          </a:custGeom>
          <a:blipFill>
            <a:blip r:embed="rId4"/>
            <a:stretch>
              <a:fillRect l="0" t="-20079" r="0" b="-2015"/>
            </a:stretch>
          </a:blipFill>
        </p:spPr>
      </p:sp>
      <p:grpSp>
        <p:nvGrpSpPr>
          <p:cNvPr name="Group 35" id="35"/>
          <p:cNvGrpSpPr/>
          <p:nvPr/>
        </p:nvGrpSpPr>
        <p:grpSpPr>
          <a:xfrm rot="10579451">
            <a:off x="15921503" y="3981119"/>
            <a:ext cx="1448064" cy="557572"/>
            <a:chOff x="0" y="0"/>
            <a:chExt cx="1930752" cy="743429"/>
          </a:xfrm>
        </p:grpSpPr>
        <p:grpSp>
          <p:nvGrpSpPr>
            <p:cNvPr name="Group 36" id="36"/>
            <p:cNvGrpSpPr/>
            <p:nvPr/>
          </p:nvGrpSpPr>
          <p:grpSpPr>
            <a:xfrm rot="0">
              <a:off x="0" y="0"/>
              <a:ext cx="1930752" cy="743429"/>
              <a:chOff x="0" y="0"/>
              <a:chExt cx="812800" cy="312966"/>
            </a:xfrm>
          </p:grpSpPr>
          <p:sp>
            <p:nvSpPr>
              <p:cNvPr name="Freeform 37" id="37"/>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A87CDF"/>
              </a:solidFill>
            </p:spPr>
          </p:sp>
          <p:sp>
            <p:nvSpPr>
              <p:cNvPr name="TextBox 38" id="38"/>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39" id="39"/>
            <p:cNvGrpSpPr/>
            <p:nvPr/>
          </p:nvGrpSpPr>
          <p:grpSpPr>
            <a:xfrm rot="0">
              <a:off x="635806" y="42144"/>
              <a:ext cx="659140" cy="659140"/>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1" id="41"/>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42" id="42"/>
          <p:cNvGrpSpPr/>
          <p:nvPr/>
        </p:nvGrpSpPr>
        <p:grpSpPr>
          <a:xfrm rot="-10800000">
            <a:off x="13555078" y="5254481"/>
            <a:ext cx="1528060" cy="3042036"/>
            <a:chOff x="0" y="0"/>
            <a:chExt cx="544375" cy="1083733"/>
          </a:xfrm>
        </p:grpSpPr>
        <p:sp>
          <p:nvSpPr>
            <p:cNvPr name="Freeform 43" id="43"/>
            <p:cNvSpPr/>
            <p:nvPr/>
          </p:nvSpPr>
          <p:spPr>
            <a:xfrm flipH="false" flipV="false" rot="0">
              <a:off x="0" y="0"/>
              <a:ext cx="544375" cy="1083733"/>
            </a:xfrm>
            <a:custGeom>
              <a:avLst/>
              <a:gdLst/>
              <a:ahLst/>
              <a:cxnLst/>
              <a:rect r="r" b="b" t="t" l="l"/>
              <a:pathLst>
                <a:path h="1083733" w="544375">
                  <a:moveTo>
                    <a:pt x="101330" y="0"/>
                  </a:moveTo>
                  <a:lnTo>
                    <a:pt x="443045" y="0"/>
                  </a:lnTo>
                  <a:cubicBezTo>
                    <a:pt x="469920" y="0"/>
                    <a:pt x="495693" y="10676"/>
                    <a:pt x="514696" y="29679"/>
                  </a:cubicBezTo>
                  <a:cubicBezTo>
                    <a:pt x="533699" y="48682"/>
                    <a:pt x="544375" y="74456"/>
                    <a:pt x="544375" y="101330"/>
                  </a:cubicBezTo>
                  <a:lnTo>
                    <a:pt x="544375" y="982403"/>
                  </a:lnTo>
                  <a:cubicBezTo>
                    <a:pt x="544375" y="1009278"/>
                    <a:pt x="533699" y="1035051"/>
                    <a:pt x="514696" y="1054054"/>
                  </a:cubicBezTo>
                  <a:cubicBezTo>
                    <a:pt x="495693" y="1073058"/>
                    <a:pt x="469920" y="1083733"/>
                    <a:pt x="443045" y="1083733"/>
                  </a:cubicBezTo>
                  <a:lnTo>
                    <a:pt x="101330" y="1083733"/>
                  </a:lnTo>
                  <a:cubicBezTo>
                    <a:pt x="45367" y="1083733"/>
                    <a:pt x="0" y="1038366"/>
                    <a:pt x="0" y="982403"/>
                  </a:cubicBezTo>
                  <a:lnTo>
                    <a:pt x="0" y="101330"/>
                  </a:lnTo>
                  <a:cubicBezTo>
                    <a:pt x="0" y="45367"/>
                    <a:pt x="45367" y="0"/>
                    <a:pt x="101330" y="0"/>
                  </a:cubicBezTo>
                  <a:close/>
                </a:path>
              </a:pathLst>
            </a:custGeom>
            <a:solidFill>
              <a:srgbClr val="1F3B9B"/>
            </a:solidFill>
            <a:ln cap="sq">
              <a:noFill/>
              <a:prstDash val="solid"/>
              <a:miter/>
            </a:ln>
          </p:spPr>
        </p:sp>
        <p:sp>
          <p:nvSpPr>
            <p:cNvPr name="TextBox 44" id="44"/>
            <p:cNvSpPr txBox="true"/>
            <p:nvPr/>
          </p:nvSpPr>
          <p:spPr>
            <a:xfrm>
              <a:off x="0" y="-123825"/>
              <a:ext cx="544375" cy="1207558"/>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45" id="45"/>
          <p:cNvGrpSpPr/>
          <p:nvPr/>
        </p:nvGrpSpPr>
        <p:grpSpPr>
          <a:xfrm rot="-10800000">
            <a:off x="13815623" y="6690998"/>
            <a:ext cx="1006970" cy="985845"/>
            <a:chOff x="0" y="0"/>
            <a:chExt cx="358736" cy="351210"/>
          </a:xfrm>
        </p:grpSpPr>
        <p:sp>
          <p:nvSpPr>
            <p:cNvPr name="Freeform 46" id="46"/>
            <p:cNvSpPr/>
            <p:nvPr/>
          </p:nvSpPr>
          <p:spPr>
            <a:xfrm flipH="false" flipV="false" rot="0">
              <a:off x="0" y="0"/>
              <a:ext cx="358736" cy="351210"/>
            </a:xfrm>
            <a:custGeom>
              <a:avLst/>
              <a:gdLst/>
              <a:ahLst/>
              <a:cxnLst/>
              <a:rect r="r" b="b" t="t" l="l"/>
              <a:pathLst>
                <a:path h="351210" w="358736">
                  <a:moveTo>
                    <a:pt x="153767" y="0"/>
                  </a:moveTo>
                  <a:lnTo>
                    <a:pt x="204969" y="0"/>
                  </a:lnTo>
                  <a:cubicBezTo>
                    <a:pt x="245751" y="0"/>
                    <a:pt x="284862" y="16200"/>
                    <a:pt x="313699" y="45037"/>
                  </a:cubicBezTo>
                  <a:cubicBezTo>
                    <a:pt x="342535" y="73874"/>
                    <a:pt x="358736" y="112985"/>
                    <a:pt x="358736" y="153767"/>
                  </a:cubicBezTo>
                  <a:lnTo>
                    <a:pt x="358736" y="197443"/>
                  </a:lnTo>
                  <a:cubicBezTo>
                    <a:pt x="358736" y="238225"/>
                    <a:pt x="342535" y="277336"/>
                    <a:pt x="313699" y="306173"/>
                  </a:cubicBezTo>
                  <a:cubicBezTo>
                    <a:pt x="284862" y="335010"/>
                    <a:pt x="245751" y="351210"/>
                    <a:pt x="204969" y="351210"/>
                  </a:cubicBezTo>
                  <a:lnTo>
                    <a:pt x="153767" y="351210"/>
                  </a:lnTo>
                  <a:cubicBezTo>
                    <a:pt x="112985" y="351210"/>
                    <a:pt x="73874" y="335010"/>
                    <a:pt x="45037" y="306173"/>
                  </a:cubicBezTo>
                  <a:cubicBezTo>
                    <a:pt x="16200" y="277336"/>
                    <a:pt x="0" y="238225"/>
                    <a:pt x="0" y="197443"/>
                  </a:cubicBezTo>
                  <a:lnTo>
                    <a:pt x="0" y="153767"/>
                  </a:lnTo>
                  <a:cubicBezTo>
                    <a:pt x="0" y="112985"/>
                    <a:pt x="16200" y="73874"/>
                    <a:pt x="45037" y="45037"/>
                  </a:cubicBezTo>
                  <a:cubicBezTo>
                    <a:pt x="73874" y="16200"/>
                    <a:pt x="112985" y="0"/>
                    <a:pt x="153767" y="0"/>
                  </a:cubicBezTo>
                  <a:close/>
                </a:path>
              </a:pathLst>
            </a:custGeom>
            <a:solidFill>
              <a:srgbClr val="4C62AF"/>
            </a:solidFill>
            <a:ln cap="sq">
              <a:noFill/>
              <a:prstDash val="solid"/>
              <a:miter/>
            </a:ln>
          </p:spPr>
        </p:sp>
        <p:sp>
          <p:nvSpPr>
            <p:cNvPr name="TextBox 47" id="47"/>
            <p:cNvSpPr txBox="true"/>
            <p:nvPr/>
          </p:nvSpPr>
          <p:spPr>
            <a:xfrm>
              <a:off x="0" y="-123825"/>
              <a:ext cx="358736" cy="475035"/>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48" id="48"/>
          <p:cNvGrpSpPr/>
          <p:nvPr/>
        </p:nvGrpSpPr>
        <p:grpSpPr>
          <a:xfrm rot="-10800000">
            <a:off x="13618454" y="5381232"/>
            <a:ext cx="1401308" cy="732342"/>
            <a:chOff x="0" y="0"/>
            <a:chExt cx="499220" cy="260899"/>
          </a:xfrm>
        </p:grpSpPr>
        <p:sp>
          <p:nvSpPr>
            <p:cNvPr name="Freeform 49" id="49"/>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4C62AF"/>
            </a:solidFill>
            <a:ln cap="rnd">
              <a:noFill/>
              <a:prstDash val="solid"/>
              <a:round/>
            </a:ln>
          </p:spPr>
        </p:sp>
        <p:sp>
          <p:nvSpPr>
            <p:cNvPr name="TextBox 50" id="50"/>
            <p:cNvSpPr txBox="true"/>
            <p:nvPr/>
          </p:nvSpPr>
          <p:spPr>
            <a:xfrm>
              <a:off x="0" y="-123825"/>
              <a:ext cx="499220" cy="384724"/>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51" id="51"/>
          <p:cNvGrpSpPr/>
          <p:nvPr/>
        </p:nvGrpSpPr>
        <p:grpSpPr>
          <a:xfrm rot="-10800000">
            <a:off x="13949745" y="5286147"/>
            <a:ext cx="242163" cy="67623"/>
            <a:chOff x="0" y="0"/>
            <a:chExt cx="86271" cy="24091"/>
          </a:xfrm>
        </p:grpSpPr>
        <p:sp>
          <p:nvSpPr>
            <p:cNvPr name="Freeform 52" id="52"/>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53" id="53"/>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54" id="54"/>
          <p:cNvGrpSpPr/>
          <p:nvPr/>
        </p:nvGrpSpPr>
        <p:grpSpPr>
          <a:xfrm rot="-10800000">
            <a:off x="14418937" y="5286147"/>
            <a:ext cx="242163" cy="67623"/>
            <a:chOff x="0" y="0"/>
            <a:chExt cx="86271" cy="24091"/>
          </a:xfrm>
        </p:grpSpPr>
        <p:sp>
          <p:nvSpPr>
            <p:cNvPr name="Freeform 55" id="55"/>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56" id="56"/>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57" id="57"/>
          <p:cNvGrpSpPr/>
          <p:nvPr/>
        </p:nvGrpSpPr>
        <p:grpSpPr>
          <a:xfrm rot="0">
            <a:off x="13645912" y="6190083"/>
            <a:ext cx="1346392" cy="412749"/>
            <a:chOff x="0" y="0"/>
            <a:chExt cx="597833" cy="183271"/>
          </a:xfrm>
        </p:grpSpPr>
        <p:sp>
          <p:nvSpPr>
            <p:cNvPr name="Freeform 58" id="58"/>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59" id="59"/>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60" id="60"/>
          <p:cNvGrpSpPr/>
          <p:nvPr/>
        </p:nvGrpSpPr>
        <p:grpSpPr>
          <a:xfrm rot="0">
            <a:off x="13625882" y="6505122"/>
            <a:ext cx="151641" cy="1396130"/>
            <a:chOff x="0" y="0"/>
            <a:chExt cx="39938" cy="367705"/>
          </a:xfrm>
        </p:grpSpPr>
        <p:sp>
          <p:nvSpPr>
            <p:cNvPr name="Freeform 61" id="61"/>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62" id="62"/>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63" id="63"/>
          <p:cNvGrpSpPr/>
          <p:nvPr/>
        </p:nvGrpSpPr>
        <p:grpSpPr>
          <a:xfrm rot="0">
            <a:off x="14868121" y="6505122"/>
            <a:ext cx="151641" cy="1396130"/>
            <a:chOff x="0" y="0"/>
            <a:chExt cx="39938" cy="367705"/>
          </a:xfrm>
        </p:grpSpPr>
        <p:sp>
          <p:nvSpPr>
            <p:cNvPr name="Freeform 64" id="64"/>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65" id="65"/>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66" id="66"/>
          <p:cNvGrpSpPr/>
          <p:nvPr/>
        </p:nvGrpSpPr>
        <p:grpSpPr>
          <a:xfrm rot="-10800000">
            <a:off x="13645912" y="7750782"/>
            <a:ext cx="1346392" cy="412749"/>
            <a:chOff x="0" y="0"/>
            <a:chExt cx="597833" cy="183271"/>
          </a:xfrm>
        </p:grpSpPr>
        <p:sp>
          <p:nvSpPr>
            <p:cNvPr name="Freeform 67" id="67"/>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68" id="68"/>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69" id="69"/>
          <p:cNvGrpSpPr/>
          <p:nvPr/>
        </p:nvGrpSpPr>
        <p:grpSpPr>
          <a:xfrm rot="-9870462">
            <a:off x="15000250" y="6349401"/>
            <a:ext cx="254489" cy="94113"/>
            <a:chOff x="0" y="0"/>
            <a:chExt cx="90662" cy="33528"/>
          </a:xfrm>
        </p:grpSpPr>
        <p:sp>
          <p:nvSpPr>
            <p:cNvPr name="Freeform 70" id="70"/>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71" id="71"/>
            <p:cNvSpPr txBox="true"/>
            <p:nvPr/>
          </p:nvSpPr>
          <p:spPr>
            <a:xfrm>
              <a:off x="8500" y="-120682"/>
              <a:ext cx="73663" cy="151067"/>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72" id="72"/>
          <p:cNvGrpSpPr/>
          <p:nvPr/>
        </p:nvGrpSpPr>
        <p:grpSpPr>
          <a:xfrm rot="9883450">
            <a:off x="13356063" y="6348985"/>
            <a:ext cx="254489" cy="94113"/>
            <a:chOff x="0" y="0"/>
            <a:chExt cx="90662" cy="33528"/>
          </a:xfrm>
        </p:grpSpPr>
        <p:sp>
          <p:nvSpPr>
            <p:cNvPr name="Freeform 73" id="73"/>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74" id="74"/>
            <p:cNvSpPr txBox="true"/>
            <p:nvPr/>
          </p:nvSpPr>
          <p:spPr>
            <a:xfrm>
              <a:off x="8500" y="-120682"/>
              <a:ext cx="73663" cy="151067"/>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75" id="75"/>
          <p:cNvGrpSpPr/>
          <p:nvPr/>
        </p:nvGrpSpPr>
        <p:grpSpPr>
          <a:xfrm rot="0">
            <a:off x="15590947" y="8756254"/>
            <a:ext cx="1551605" cy="1053425"/>
            <a:chOff x="0" y="0"/>
            <a:chExt cx="2068806" cy="1404567"/>
          </a:xfrm>
        </p:grpSpPr>
        <p:grpSp>
          <p:nvGrpSpPr>
            <p:cNvPr name="Group 76" id="76"/>
            <p:cNvGrpSpPr/>
            <p:nvPr/>
          </p:nvGrpSpPr>
          <p:grpSpPr>
            <a:xfrm rot="-1301850">
              <a:off x="69027" y="330569"/>
              <a:ext cx="1930752" cy="743429"/>
              <a:chOff x="0" y="0"/>
              <a:chExt cx="812800" cy="312966"/>
            </a:xfrm>
          </p:grpSpPr>
          <p:sp>
            <p:nvSpPr>
              <p:cNvPr name="Freeform 77" id="77"/>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FF4B4B"/>
              </a:solidFill>
            </p:spPr>
          </p:sp>
          <p:sp>
            <p:nvSpPr>
              <p:cNvPr name="TextBox 78" id="78"/>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79" id="79"/>
            <p:cNvGrpSpPr/>
            <p:nvPr/>
          </p:nvGrpSpPr>
          <p:grpSpPr>
            <a:xfrm rot="-1301850">
              <a:off x="704833" y="372713"/>
              <a:ext cx="659140" cy="659140"/>
              <a:chOff x="0" y="0"/>
              <a:chExt cx="812800" cy="812800"/>
            </a:xfrm>
          </p:grpSpPr>
          <p:sp>
            <p:nvSpPr>
              <p:cNvPr name="Freeform 80" id="8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1" id="81"/>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82" id="82"/>
          <p:cNvGrpSpPr/>
          <p:nvPr/>
        </p:nvGrpSpPr>
        <p:grpSpPr>
          <a:xfrm rot="0">
            <a:off x="11634428" y="7810236"/>
            <a:ext cx="557572" cy="1448064"/>
            <a:chOff x="0" y="0"/>
            <a:chExt cx="743429" cy="1930752"/>
          </a:xfrm>
        </p:grpSpPr>
        <p:grpSp>
          <p:nvGrpSpPr>
            <p:cNvPr name="Group 83" id="83"/>
            <p:cNvGrpSpPr/>
            <p:nvPr/>
          </p:nvGrpSpPr>
          <p:grpSpPr>
            <a:xfrm rot="-5400000">
              <a:off x="-593662" y="593662"/>
              <a:ext cx="1930752" cy="743429"/>
              <a:chOff x="0" y="0"/>
              <a:chExt cx="812800" cy="312966"/>
            </a:xfrm>
          </p:grpSpPr>
          <p:sp>
            <p:nvSpPr>
              <p:cNvPr name="Freeform 84" id="84"/>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85" id="85"/>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86" id="86"/>
            <p:cNvGrpSpPr/>
            <p:nvPr/>
          </p:nvGrpSpPr>
          <p:grpSpPr>
            <a:xfrm rot="-5400000">
              <a:off x="42144" y="635806"/>
              <a:ext cx="659140" cy="659140"/>
              <a:chOff x="0" y="0"/>
              <a:chExt cx="812800" cy="812800"/>
            </a:xfrm>
          </p:grpSpPr>
          <p:sp>
            <p:nvSpPr>
              <p:cNvPr name="Freeform 87" id="8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8" id="88"/>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sp>
        <p:nvSpPr>
          <p:cNvPr name="TextBox 89" id="89"/>
          <p:cNvSpPr txBox="true"/>
          <p:nvPr/>
        </p:nvSpPr>
        <p:spPr>
          <a:xfrm rot="0">
            <a:off x="1602449" y="3172004"/>
            <a:ext cx="10935862" cy="763270"/>
          </a:xfrm>
          <a:prstGeom prst="rect">
            <a:avLst/>
          </a:prstGeom>
        </p:spPr>
        <p:txBody>
          <a:bodyPr anchor="t" rtlCol="false" tIns="0" lIns="0" bIns="0" rIns="0">
            <a:spAutoFit/>
          </a:bodyPr>
          <a:lstStyle/>
          <a:p>
            <a:pPr algn="l" marL="0" indent="0" lvl="0">
              <a:lnSpc>
                <a:spcPts val="3079"/>
              </a:lnSpc>
              <a:spcBef>
                <a:spcPct val="0"/>
              </a:spcBef>
            </a:pPr>
            <a:r>
              <a:rPr lang="en-US" sz="2199">
                <a:solidFill>
                  <a:srgbClr val="FFFFFF"/>
                </a:solidFill>
                <a:latin typeface="PT Sans"/>
              </a:rPr>
              <a:t>Partimos para a tarefa de classificar os clientes da seguradora a partir das suas características. Nessa etapa, fizemos o ajuste dos seguintes modelos:</a:t>
            </a:r>
          </a:p>
        </p:txBody>
      </p:sp>
      <p:sp>
        <p:nvSpPr>
          <p:cNvPr name="TextBox 90" id="90"/>
          <p:cNvSpPr txBox="true"/>
          <p:nvPr/>
        </p:nvSpPr>
        <p:spPr>
          <a:xfrm rot="0">
            <a:off x="2617232" y="4884143"/>
            <a:ext cx="3132480" cy="549275"/>
          </a:xfrm>
          <a:prstGeom prst="rect">
            <a:avLst/>
          </a:prstGeom>
        </p:spPr>
        <p:txBody>
          <a:bodyPr anchor="t" rtlCol="false" tIns="0" lIns="0" bIns="0" rIns="0">
            <a:spAutoFit/>
          </a:bodyPr>
          <a:lstStyle/>
          <a:p>
            <a:pPr algn="l" marL="0" indent="0" lvl="0">
              <a:lnSpc>
                <a:spcPts val="2199"/>
              </a:lnSpc>
              <a:spcBef>
                <a:spcPct val="0"/>
              </a:spcBef>
            </a:pPr>
            <a:r>
              <a:rPr lang="en-US" sz="1999" spc="39">
                <a:solidFill>
                  <a:srgbClr val="FFFFFF"/>
                </a:solidFill>
                <a:latin typeface="Montserrat Bold"/>
              </a:rPr>
              <a:t>REGRESSÃO LOGÍSTICA CLÁSSICA</a:t>
            </a:r>
          </a:p>
        </p:txBody>
      </p:sp>
      <p:sp>
        <p:nvSpPr>
          <p:cNvPr name="TextBox 91" id="91"/>
          <p:cNvSpPr txBox="true"/>
          <p:nvPr/>
        </p:nvSpPr>
        <p:spPr>
          <a:xfrm rot="0">
            <a:off x="2617232" y="5778669"/>
            <a:ext cx="3432426" cy="555000"/>
          </a:xfrm>
          <a:prstGeom prst="rect">
            <a:avLst/>
          </a:prstGeom>
        </p:spPr>
        <p:txBody>
          <a:bodyPr anchor="t" rtlCol="false" tIns="0" lIns="0" bIns="0" rIns="0">
            <a:spAutoFit/>
          </a:bodyPr>
          <a:lstStyle/>
          <a:p>
            <a:pPr algn="l" marL="0" indent="0" lvl="0">
              <a:lnSpc>
                <a:spcPts val="2199"/>
              </a:lnSpc>
              <a:spcBef>
                <a:spcPct val="0"/>
              </a:spcBef>
            </a:pPr>
            <a:r>
              <a:rPr lang="en-US" sz="1999" spc="39">
                <a:solidFill>
                  <a:srgbClr val="FFFFFF"/>
                </a:solidFill>
                <a:latin typeface="Montserrat Bold"/>
              </a:rPr>
              <a:t>REGRESSÃO LOGÍSTICA BALANCEADA</a:t>
            </a:r>
          </a:p>
        </p:txBody>
      </p:sp>
      <p:sp>
        <p:nvSpPr>
          <p:cNvPr name="TextBox 92" id="92"/>
          <p:cNvSpPr txBox="true"/>
          <p:nvPr/>
        </p:nvSpPr>
        <p:spPr>
          <a:xfrm rot="0">
            <a:off x="2613849" y="6907776"/>
            <a:ext cx="3592661" cy="273050"/>
          </a:xfrm>
          <a:prstGeom prst="rect">
            <a:avLst/>
          </a:prstGeom>
        </p:spPr>
        <p:txBody>
          <a:bodyPr anchor="t" rtlCol="false" tIns="0" lIns="0" bIns="0" rIns="0">
            <a:spAutoFit/>
          </a:bodyPr>
          <a:lstStyle/>
          <a:p>
            <a:pPr algn="l" marL="0" indent="0" lvl="0">
              <a:lnSpc>
                <a:spcPts val="2199"/>
              </a:lnSpc>
              <a:spcBef>
                <a:spcPct val="0"/>
              </a:spcBef>
            </a:pPr>
            <a:r>
              <a:rPr lang="en-US" sz="1999" spc="39">
                <a:solidFill>
                  <a:srgbClr val="FFFFFF"/>
                </a:solidFill>
                <a:latin typeface="Montserrat Bold"/>
              </a:rPr>
              <a:t>FLORESTA ALEATÓRIA</a:t>
            </a:r>
          </a:p>
        </p:txBody>
      </p:sp>
      <p:sp>
        <p:nvSpPr>
          <p:cNvPr name="TextBox 93" id="93"/>
          <p:cNvSpPr txBox="true"/>
          <p:nvPr/>
        </p:nvSpPr>
        <p:spPr>
          <a:xfrm rot="0">
            <a:off x="6858033" y="4881281"/>
            <a:ext cx="3331699" cy="555000"/>
          </a:xfrm>
          <a:prstGeom prst="rect">
            <a:avLst/>
          </a:prstGeom>
        </p:spPr>
        <p:txBody>
          <a:bodyPr anchor="t" rtlCol="false" tIns="0" lIns="0" bIns="0" rIns="0">
            <a:spAutoFit/>
          </a:bodyPr>
          <a:lstStyle/>
          <a:p>
            <a:pPr algn="l" marL="0" indent="0" lvl="0">
              <a:lnSpc>
                <a:spcPts val="2199"/>
              </a:lnSpc>
              <a:spcBef>
                <a:spcPct val="0"/>
              </a:spcBef>
            </a:pPr>
            <a:r>
              <a:rPr lang="en-US" sz="1999" spc="39">
                <a:solidFill>
                  <a:srgbClr val="FFFFFF"/>
                </a:solidFill>
                <a:latin typeface="Montserrat Bold"/>
              </a:rPr>
              <a:t>FLORESTA ALEATÓRIA BALANCEADA</a:t>
            </a:r>
          </a:p>
        </p:txBody>
      </p:sp>
      <p:sp>
        <p:nvSpPr>
          <p:cNvPr name="TextBox 94" id="94"/>
          <p:cNvSpPr txBox="true"/>
          <p:nvPr/>
        </p:nvSpPr>
        <p:spPr>
          <a:xfrm rot="0">
            <a:off x="6854651" y="5862879"/>
            <a:ext cx="3592661" cy="275912"/>
          </a:xfrm>
          <a:prstGeom prst="rect">
            <a:avLst/>
          </a:prstGeom>
        </p:spPr>
        <p:txBody>
          <a:bodyPr anchor="t" rtlCol="false" tIns="0" lIns="0" bIns="0" rIns="0">
            <a:spAutoFit/>
          </a:bodyPr>
          <a:lstStyle/>
          <a:p>
            <a:pPr algn="l" marL="0" indent="0" lvl="0">
              <a:lnSpc>
                <a:spcPts val="2199"/>
              </a:lnSpc>
              <a:spcBef>
                <a:spcPct val="0"/>
              </a:spcBef>
            </a:pPr>
            <a:r>
              <a:rPr lang="en-US" sz="1999" spc="39">
                <a:solidFill>
                  <a:srgbClr val="FFFFFF"/>
                </a:solidFill>
                <a:latin typeface="Montserrat Bold"/>
              </a:rPr>
              <a:t>XGBOOSTING</a:t>
            </a:r>
          </a:p>
        </p:txBody>
      </p:sp>
      <p:sp>
        <p:nvSpPr>
          <p:cNvPr name="TextBox 95" id="95"/>
          <p:cNvSpPr txBox="true"/>
          <p:nvPr/>
        </p:nvSpPr>
        <p:spPr>
          <a:xfrm rot="0">
            <a:off x="1602449" y="1630923"/>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MODELOS AJUSTADOS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5004533" y="-2971800"/>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sp>
        <p:nvSpPr>
          <p:cNvPr name="Freeform 5" id="5"/>
          <p:cNvSpPr/>
          <p:nvPr/>
        </p:nvSpPr>
        <p:spPr>
          <a:xfrm flipH="false" flipV="false" rot="0">
            <a:off x="1602449" y="2676925"/>
            <a:ext cx="7790094" cy="5983266"/>
          </a:xfrm>
          <a:custGeom>
            <a:avLst/>
            <a:gdLst/>
            <a:ahLst/>
            <a:cxnLst/>
            <a:rect r="r" b="b" t="t" l="l"/>
            <a:pathLst>
              <a:path h="5983266" w="7790094">
                <a:moveTo>
                  <a:pt x="0" y="0"/>
                </a:moveTo>
                <a:lnTo>
                  <a:pt x="7790093" y="0"/>
                </a:lnTo>
                <a:lnTo>
                  <a:pt x="7790093" y="5983266"/>
                </a:lnTo>
                <a:lnTo>
                  <a:pt x="0" y="5983266"/>
                </a:lnTo>
                <a:lnTo>
                  <a:pt x="0" y="0"/>
                </a:lnTo>
                <a:close/>
              </a:path>
            </a:pathLst>
          </a:custGeom>
          <a:blipFill>
            <a:blip r:embed="rId2"/>
            <a:stretch>
              <a:fillRect l="0" t="0" r="0" b="0"/>
            </a:stretch>
          </a:blipFill>
        </p:spPr>
      </p:sp>
      <p:sp>
        <p:nvSpPr>
          <p:cNvPr name="TextBox 6" id="6"/>
          <p:cNvSpPr txBox="true"/>
          <p:nvPr/>
        </p:nvSpPr>
        <p:spPr>
          <a:xfrm rot="0">
            <a:off x="1602449" y="1630923"/>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RESULTADO FINAL</a:t>
            </a:r>
          </a:p>
        </p:txBody>
      </p:sp>
      <p:sp>
        <p:nvSpPr>
          <p:cNvPr name="TextBox 7" id="7"/>
          <p:cNvSpPr txBox="true"/>
          <p:nvPr/>
        </p:nvSpPr>
        <p:spPr>
          <a:xfrm rot="0">
            <a:off x="10336306" y="2553100"/>
            <a:ext cx="6358345" cy="2168525"/>
          </a:xfrm>
          <a:prstGeom prst="rect">
            <a:avLst/>
          </a:prstGeom>
        </p:spPr>
        <p:txBody>
          <a:bodyPr anchor="t" rtlCol="false" tIns="0" lIns="0" bIns="0" rIns="0">
            <a:spAutoFit/>
          </a:bodyPr>
          <a:lstStyle/>
          <a:p>
            <a:pPr algn="ctr">
              <a:lnSpc>
                <a:spcPts val="4420"/>
              </a:lnSpc>
              <a:spcBef>
                <a:spcPct val="0"/>
              </a:spcBef>
            </a:pPr>
            <a:r>
              <a:rPr lang="en-US" sz="2600">
                <a:solidFill>
                  <a:srgbClr val="F5F1DC"/>
                </a:solidFill>
                <a:latin typeface="PT Sans Bold"/>
              </a:rPr>
              <a:t>Recomendaríamos o uso da </a:t>
            </a:r>
            <a:r>
              <a:rPr lang="en-US" sz="2600">
                <a:solidFill>
                  <a:srgbClr val="FF4B4B"/>
                </a:solidFill>
                <a:latin typeface="PT Sans Bold"/>
              </a:rPr>
              <a:t>Regressão Logística</a:t>
            </a:r>
            <a:r>
              <a:rPr lang="en-US" sz="2600">
                <a:solidFill>
                  <a:srgbClr val="F5F1DC"/>
                </a:solidFill>
                <a:latin typeface="PT Sans Bold"/>
              </a:rPr>
              <a:t> por apresentar os melhores resultados, pela facilidade de treinamento e pela interpretabilidade!</a:t>
            </a:r>
          </a:p>
        </p:txBody>
      </p:sp>
      <p:sp>
        <p:nvSpPr>
          <p:cNvPr name="TextBox 8" id="8"/>
          <p:cNvSpPr txBox="true"/>
          <p:nvPr/>
        </p:nvSpPr>
        <p:spPr>
          <a:xfrm rot="0">
            <a:off x="10336306" y="5544733"/>
            <a:ext cx="6358345" cy="2168525"/>
          </a:xfrm>
          <a:prstGeom prst="rect">
            <a:avLst/>
          </a:prstGeom>
        </p:spPr>
        <p:txBody>
          <a:bodyPr anchor="t" rtlCol="false" tIns="0" lIns="0" bIns="0" rIns="0">
            <a:spAutoFit/>
          </a:bodyPr>
          <a:lstStyle/>
          <a:p>
            <a:pPr algn="ctr">
              <a:lnSpc>
                <a:spcPts val="4420"/>
              </a:lnSpc>
              <a:spcBef>
                <a:spcPct val="0"/>
              </a:spcBef>
            </a:pPr>
            <a:r>
              <a:rPr lang="en-US" sz="2600">
                <a:solidFill>
                  <a:srgbClr val="F5F1DC"/>
                </a:solidFill>
                <a:latin typeface="PT Sans Bold"/>
              </a:rPr>
              <a:t>Dado os resultados e um cenário distinto de um ambiente de produção, </a:t>
            </a:r>
            <a:r>
              <a:rPr lang="en-US" sz="2600">
                <a:solidFill>
                  <a:srgbClr val="FF4B4B"/>
                </a:solidFill>
                <a:latin typeface="PT Sans Bold"/>
              </a:rPr>
              <a:t>não conseguimos afirmar a efetividade do balanceamento do modelo</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5014058" y="-2971800"/>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sp>
        <p:nvSpPr>
          <p:cNvPr name="Freeform 5" id="5"/>
          <p:cNvSpPr/>
          <p:nvPr/>
        </p:nvSpPr>
        <p:spPr>
          <a:xfrm flipH="false" flipV="false" rot="0">
            <a:off x="9818797" y="2705279"/>
            <a:ext cx="16457354" cy="16457354"/>
          </a:xfrm>
          <a:custGeom>
            <a:avLst/>
            <a:gdLst/>
            <a:ahLst/>
            <a:cxnLst/>
            <a:rect r="r" b="b" t="t" l="l"/>
            <a:pathLst>
              <a:path h="16457354" w="16457354">
                <a:moveTo>
                  <a:pt x="0" y="0"/>
                </a:moveTo>
                <a:lnTo>
                  <a:pt x="16457354" y="0"/>
                </a:lnTo>
                <a:lnTo>
                  <a:pt x="16457354" y="16457354"/>
                </a:lnTo>
                <a:lnTo>
                  <a:pt x="0" y="164573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3476338" y="5573637"/>
            <a:ext cx="1714115" cy="2447113"/>
            <a:chOff x="0" y="0"/>
            <a:chExt cx="2285487" cy="3262818"/>
          </a:xfrm>
        </p:grpSpPr>
        <p:grpSp>
          <p:nvGrpSpPr>
            <p:cNvPr name="Group 7" id="7"/>
            <p:cNvGrpSpPr/>
            <p:nvPr/>
          </p:nvGrpSpPr>
          <p:grpSpPr>
            <a:xfrm rot="0">
              <a:off x="0" y="0"/>
              <a:ext cx="202188" cy="719917"/>
              <a:chOff x="0" y="0"/>
              <a:chExt cx="39938" cy="142206"/>
            </a:xfrm>
          </p:grpSpPr>
          <p:sp>
            <p:nvSpPr>
              <p:cNvPr name="Freeform 8" id="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 id="9"/>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0" id="10"/>
            <p:cNvGrpSpPr/>
            <p:nvPr/>
          </p:nvGrpSpPr>
          <p:grpSpPr>
            <a:xfrm rot="0">
              <a:off x="2083299" y="0"/>
              <a:ext cx="202188" cy="719917"/>
              <a:chOff x="0" y="0"/>
              <a:chExt cx="39938" cy="142206"/>
            </a:xfrm>
          </p:grpSpPr>
          <p:sp>
            <p:nvSpPr>
              <p:cNvPr name="Freeform 11" id="1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2" id="12"/>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3" id="13"/>
            <p:cNvGrpSpPr/>
            <p:nvPr/>
          </p:nvGrpSpPr>
          <p:grpSpPr>
            <a:xfrm rot="0">
              <a:off x="0" y="2542901"/>
              <a:ext cx="202188" cy="719917"/>
              <a:chOff x="0" y="0"/>
              <a:chExt cx="39938" cy="142206"/>
            </a:xfrm>
          </p:grpSpPr>
          <p:sp>
            <p:nvSpPr>
              <p:cNvPr name="Freeform 14" id="1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5" id="15"/>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6" id="16"/>
            <p:cNvGrpSpPr/>
            <p:nvPr/>
          </p:nvGrpSpPr>
          <p:grpSpPr>
            <a:xfrm rot="0">
              <a:off x="2083299" y="2542901"/>
              <a:ext cx="202188" cy="719917"/>
              <a:chOff x="0" y="0"/>
              <a:chExt cx="39938" cy="142206"/>
            </a:xfrm>
          </p:grpSpPr>
          <p:sp>
            <p:nvSpPr>
              <p:cNvPr name="Freeform 17" id="17"/>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8" id="18"/>
              <p:cNvSpPr txBox="true"/>
              <p:nvPr/>
            </p:nvSpPr>
            <p:spPr>
              <a:xfrm>
                <a:off x="0" y="-123825"/>
                <a:ext cx="39938" cy="266031"/>
              </a:xfrm>
              <a:prstGeom prst="rect">
                <a:avLst/>
              </a:prstGeom>
            </p:spPr>
            <p:txBody>
              <a:bodyPr anchor="ctr" rtlCol="false" tIns="50800" lIns="50800" bIns="50800" rIns="50800"/>
              <a:lstStyle/>
              <a:p>
                <a:pPr algn="ctr" marL="0" indent="0" lvl="0">
                  <a:lnSpc>
                    <a:spcPts val="4420"/>
                  </a:lnSpc>
                  <a:spcBef>
                    <a:spcPct val="0"/>
                  </a:spcBef>
                </a:pPr>
              </a:p>
            </p:txBody>
          </p:sp>
        </p:grpSp>
      </p:grpSp>
      <p:grpSp>
        <p:nvGrpSpPr>
          <p:cNvPr name="Group 19" id="19"/>
          <p:cNvGrpSpPr/>
          <p:nvPr/>
        </p:nvGrpSpPr>
        <p:grpSpPr>
          <a:xfrm rot="0">
            <a:off x="1999356" y="4905349"/>
            <a:ext cx="478289" cy="478289"/>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5EE4"/>
            </a:soli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099"/>
                </a:lnSpc>
              </a:pPr>
              <a:r>
                <a:rPr lang="en-US" sz="1499">
                  <a:solidFill>
                    <a:srgbClr val="FFFFFF"/>
                  </a:solidFill>
                  <a:latin typeface="Montserrat Semi-Bold"/>
                </a:rPr>
                <a:t>1</a:t>
              </a:r>
            </a:p>
          </p:txBody>
        </p:sp>
      </p:grpSp>
      <p:grpSp>
        <p:nvGrpSpPr>
          <p:cNvPr name="Group 22" id="22"/>
          <p:cNvGrpSpPr/>
          <p:nvPr/>
        </p:nvGrpSpPr>
        <p:grpSpPr>
          <a:xfrm rot="0">
            <a:off x="1999356" y="5802737"/>
            <a:ext cx="478289" cy="478289"/>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DDC40"/>
            </a:solidFill>
            <a:ln cap="sq">
              <a:noFill/>
              <a:prstDash val="solid"/>
              <a:miter/>
            </a:ln>
          </p:spPr>
        </p:sp>
        <p:sp>
          <p:nvSpPr>
            <p:cNvPr name="TextBox 24" id="24"/>
            <p:cNvSpPr txBox="true"/>
            <p:nvPr/>
          </p:nvSpPr>
          <p:spPr>
            <a:xfrm>
              <a:off x="76200" y="47625"/>
              <a:ext cx="660400" cy="688975"/>
            </a:xfrm>
            <a:prstGeom prst="rect">
              <a:avLst/>
            </a:prstGeom>
          </p:spPr>
          <p:txBody>
            <a:bodyPr anchor="ctr" rtlCol="false" tIns="50800" lIns="50800" bIns="50800" rIns="50800"/>
            <a:lstStyle/>
            <a:p>
              <a:pPr algn="ctr" marL="0" indent="0" lvl="0">
                <a:lnSpc>
                  <a:spcPts val="2099"/>
                </a:lnSpc>
                <a:spcBef>
                  <a:spcPct val="0"/>
                </a:spcBef>
              </a:pPr>
              <a:r>
                <a:rPr lang="en-US" sz="1499" u="none">
                  <a:solidFill>
                    <a:srgbClr val="FFFFFF"/>
                  </a:solidFill>
                  <a:latin typeface="Montserrat Semi-Bold"/>
                </a:rPr>
                <a:t>2</a:t>
              </a:r>
            </a:p>
          </p:txBody>
        </p:sp>
      </p:grpSp>
      <p:grpSp>
        <p:nvGrpSpPr>
          <p:cNvPr name="Group 25" id="25"/>
          <p:cNvGrpSpPr/>
          <p:nvPr/>
        </p:nvGrpSpPr>
        <p:grpSpPr>
          <a:xfrm rot="0">
            <a:off x="1999356" y="6797194"/>
            <a:ext cx="478289" cy="478289"/>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A98A2"/>
            </a:solidFill>
            <a:ln cap="sq">
              <a:noFill/>
              <a:prstDash val="solid"/>
              <a:miter/>
            </a:ln>
          </p:spPr>
        </p:sp>
        <p:sp>
          <p:nvSpPr>
            <p:cNvPr name="TextBox 27" id="27"/>
            <p:cNvSpPr txBox="true"/>
            <p:nvPr/>
          </p:nvSpPr>
          <p:spPr>
            <a:xfrm>
              <a:off x="76200" y="47625"/>
              <a:ext cx="660400" cy="688975"/>
            </a:xfrm>
            <a:prstGeom prst="rect">
              <a:avLst/>
            </a:prstGeom>
          </p:spPr>
          <p:txBody>
            <a:bodyPr anchor="ctr" rtlCol="false" tIns="50800" lIns="50800" bIns="50800" rIns="50800"/>
            <a:lstStyle/>
            <a:p>
              <a:pPr algn="ctr" marL="0" indent="0" lvl="0">
                <a:lnSpc>
                  <a:spcPts val="2099"/>
                </a:lnSpc>
                <a:spcBef>
                  <a:spcPct val="0"/>
                </a:spcBef>
              </a:pPr>
              <a:r>
                <a:rPr lang="en-US" sz="1499" u="none">
                  <a:solidFill>
                    <a:srgbClr val="FFFFFF"/>
                  </a:solidFill>
                  <a:latin typeface="Montserrat Semi-Bold"/>
                </a:rPr>
                <a:t>3</a:t>
              </a:r>
            </a:p>
          </p:txBody>
        </p:sp>
      </p:grpSp>
      <p:grpSp>
        <p:nvGrpSpPr>
          <p:cNvPr name="Group 28" id="28"/>
          <p:cNvGrpSpPr/>
          <p:nvPr/>
        </p:nvGrpSpPr>
        <p:grpSpPr>
          <a:xfrm rot="0">
            <a:off x="6240157" y="4905349"/>
            <a:ext cx="478289" cy="478289"/>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4B4B"/>
            </a:solidFill>
            <a:ln cap="sq">
              <a:noFill/>
              <a:prstDash val="solid"/>
              <a:miter/>
            </a:ln>
          </p:spPr>
        </p:sp>
        <p:sp>
          <p:nvSpPr>
            <p:cNvPr name="TextBox 30" id="30"/>
            <p:cNvSpPr txBox="true"/>
            <p:nvPr/>
          </p:nvSpPr>
          <p:spPr>
            <a:xfrm>
              <a:off x="76200" y="47625"/>
              <a:ext cx="660400" cy="688975"/>
            </a:xfrm>
            <a:prstGeom prst="rect">
              <a:avLst/>
            </a:prstGeom>
          </p:spPr>
          <p:txBody>
            <a:bodyPr anchor="ctr" rtlCol="false" tIns="50800" lIns="50800" bIns="50800" rIns="50800"/>
            <a:lstStyle/>
            <a:p>
              <a:pPr algn="ctr" marL="0" indent="0" lvl="0">
                <a:lnSpc>
                  <a:spcPts val="2099"/>
                </a:lnSpc>
                <a:spcBef>
                  <a:spcPct val="0"/>
                </a:spcBef>
              </a:pPr>
              <a:r>
                <a:rPr lang="en-US" sz="1499" u="none">
                  <a:solidFill>
                    <a:srgbClr val="FFFFFF"/>
                  </a:solidFill>
                  <a:latin typeface="Montserrat Semi-Bold"/>
                </a:rPr>
                <a:t>4</a:t>
              </a:r>
            </a:p>
          </p:txBody>
        </p:sp>
      </p:grpSp>
      <p:grpSp>
        <p:nvGrpSpPr>
          <p:cNvPr name="Group 31" id="31"/>
          <p:cNvGrpSpPr/>
          <p:nvPr/>
        </p:nvGrpSpPr>
        <p:grpSpPr>
          <a:xfrm rot="0">
            <a:off x="6240157" y="5802737"/>
            <a:ext cx="478289" cy="478289"/>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7CDF"/>
            </a:solidFill>
          </p:spPr>
        </p:sp>
        <p:sp>
          <p:nvSpPr>
            <p:cNvPr name="TextBox 33" id="33"/>
            <p:cNvSpPr txBox="true"/>
            <p:nvPr/>
          </p:nvSpPr>
          <p:spPr>
            <a:xfrm>
              <a:off x="76200" y="47625"/>
              <a:ext cx="660400" cy="688975"/>
            </a:xfrm>
            <a:prstGeom prst="rect">
              <a:avLst/>
            </a:prstGeom>
          </p:spPr>
          <p:txBody>
            <a:bodyPr anchor="ctr" rtlCol="false" tIns="50800" lIns="50800" bIns="50800" rIns="50800"/>
            <a:lstStyle/>
            <a:p>
              <a:pPr algn="ctr">
                <a:lnSpc>
                  <a:spcPts val="2099"/>
                </a:lnSpc>
              </a:pPr>
              <a:r>
                <a:rPr lang="en-US" sz="1499">
                  <a:solidFill>
                    <a:srgbClr val="FFFFFF"/>
                  </a:solidFill>
                  <a:latin typeface="Montserrat Semi-Bold"/>
                </a:rPr>
                <a:t>5</a:t>
              </a:r>
            </a:p>
          </p:txBody>
        </p:sp>
      </p:grpSp>
      <p:grpSp>
        <p:nvGrpSpPr>
          <p:cNvPr name="Group 34" id="34"/>
          <p:cNvGrpSpPr/>
          <p:nvPr/>
        </p:nvGrpSpPr>
        <p:grpSpPr>
          <a:xfrm rot="0">
            <a:off x="6240157" y="6790869"/>
            <a:ext cx="478289" cy="478289"/>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2BF7E"/>
            </a:solidFill>
          </p:spPr>
        </p:sp>
        <p:sp>
          <p:nvSpPr>
            <p:cNvPr name="TextBox 36" id="36"/>
            <p:cNvSpPr txBox="true"/>
            <p:nvPr/>
          </p:nvSpPr>
          <p:spPr>
            <a:xfrm>
              <a:off x="76200" y="47625"/>
              <a:ext cx="660400" cy="688975"/>
            </a:xfrm>
            <a:prstGeom prst="rect">
              <a:avLst/>
            </a:prstGeom>
          </p:spPr>
          <p:txBody>
            <a:bodyPr anchor="ctr" rtlCol="false" tIns="50800" lIns="50800" bIns="50800" rIns="50800"/>
            <a:lstStyle/>
            <a:p>
              <a:pPr algn="ctr">
                <a:lnSpc>
                  <a:spcPts val="2099"/>
                </a:lnSpc>
              </a:pPr>
              <a:r>
                <a:rPr lang="en-US" sz="1499">
                  <a:solidFill>
                    <a:srgbClr val="FFFFFF"/>
                  </a:solidFill>
                  <a:latin typeface="Montserrat Semi-Bold"/>
                </a:rPr>
                <a:t>6</a:t>
              </a:r>
            </a:p>
          </p:txBody>
        </p:sp>
      </p:grpSp>
      <p:sp>
        <p:nvSpPr>
          <p:cNvPr name="Freeform 37" id="37"/>
          <p:cNvSpPr/>
          <p:nvPr/>
        </p:nvSpPr>
        <p:spPr>
          <a:xfrm flipH="false" flipV="false" rot="-10800000">
            <a:off x="13113133" y="3364758"/>
            <a:ext cx="2403630" cy="2208879"/>
          </a:xfrm>
          <a:custGeom>
            <a:avLst/>
            <a:gdLst/>
            <a:ahLst/>
            <a:cxnLst/>
            <a:rect r="r" b="b" t="t" l="l"/>
            <a:pathLst>
              <a:path h="2208879" w="2403630">
                <a:moveTo>
                  <a:pt x="0" y="0"/>
                </a:moveTo>
                <a:lnTo>
                  <a:pt x="2403630" y="0"/>
                </a:lnTo>
                <a:lnTo>
                  <a:pt x="2403630" y="2208879"/>
                </a:lnTo>
                <a:lnTo>
                  <a:pt x="0" y="2208879"/>
                </a:lnTo>
                <a:lnTo>
                  <a:pt x="0" y="0"/>
                </a:lnTo>
                <a:close/>
              </a:path>
            </a:pathLst>
          </a:custGeom>
          <a:blipFill>
            <a:blip r:embed="rId4"/>
            <a:stretch>
              <a:fillRect l="0" t="-20079" r="0" b="-2015"/>
            </a:stretch>
          </a:blipFill>
        </p:spPr>
      </p:sp>
      <p:grpSp>
        <p:nvGrpSpPr>
          <p:cNvPr name="Group 38" id="38"/>
          <p:cNvGrpSpPr/>
          <p:nvPr/>
        </p:nvGrpSpPr>
        <p:grpSpPr>
          <a:xfrm rot="10579451">
            <a:off x="15931028" y="3981119"/>
            <a:ext cx="1448064" cy="557572"/>
            <a:chOff x="0" y="0"/>
            <a:chExt cx="1930752" cy="743429"/>
          </a:xfrm>
        </p:grpSpPr>
        <p:grpSp>
          <p:nvGrpSpPr>
            <p:cNvPr name="Group 39" id="39"/>
            <p:cNvGrpSpPr/>
            <p:nvPr/>
          </p:nvGrpSpPr>
          <p:grpSpPr>
            <a:xfrm rot="0">
              <a:off x="0" y="0"/>
              <a:ext cx="1930752" cy="743429"/>
              <a:chOff x="0" y="0"/>
              <a:chExt cx="812800" cy="312966"/>
            </a:xfrm>
          </p:grpSpPr>
          <p:sp>
            <p:nvSpPr>
              <p:cNvPr name="Freeform 40" id="40"/>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A87CDF"/>
              </a:solidFill>
            </p:spPr>
          </p:sp>
          <p:sp>
            <p:nvSpPr>
              <p:cNvPr name="TextBox 41" id="41"/>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42" id="42"/>
            <p:cNvGrpSpPr/>
            <p:nvPr/>
          </p:nvGrpSpPr>
          <p:grpSpPr>
            <a:xfrm rot="0">
              <a:off x="635806" y="42144"/>
              <a:ext cx="659140" cy="659140"/>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4" id="44"/>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45" id="45"/>
          <p:cNvGrpSpPr/>
          <p:nvPr/>
        </p:nvGrpSpPr>
        <p:grpSpPr>
          <a:xfrm rot="-10800000">
            <a:off x="13564603" y="5254481"/>
            <a:ext cx="1528060" cy="3042036"/>
            <a:chOff x="0" y="0"/>
            <a:chExt cx="544375" cy="1083733"/>
          </a:xfrm>
        </p:grpSpPr>
        <p:sp>
          <p:nvSpPr>
            <p:cNvPr name="Freeform 46" id="46"/>
            <p:cNvSpPr/>
            <p:nvPr/>
          </p:nvSpPr>
          <p:spPr>
            <a:xfrm flipH="false" flipV="false" rot="0">
              <a:off x="0" y="0"/>
              <a:ext cx="544375" cy="1083733"/>
            </a:xfrm>
            <a:custGeom>
              <a:avLst/>
              <a:gdLst/>
              <a:ahLst/>
              <a:cxnLst/>
              <a:rect r="r" b="b" t="t" l="l"/>
              <a:pathLst>
                <a:path h="1083733" w="544375">
                  <a:moveTo>
                    <a:pt x="101330" y="0"/>
                  </a:moveTo>
                  <a:lnTo>
                    <a:pt x="443045" y="0"/>
                  </a:lnTo>
                  <a:cubicBezTo>
                    <a:pt x="469920" y="0"/>
                    <a:pt x="495693" y="10676"/>
                    <a:pt x="514696" y="29679"/>
                  </a:cubicBezTo>
                  <a:cubicBezTo>
                    <a:pt x="533699" y="48682"/>
                    <a:pt x="544375" y="74456"/>
                    <a:pt x="544375" y="101330"/>
                  </a:cubicBezTo>
                  <a:lnTo>
                    <a:pt x="544375" y="982403"/>
                  </a:lnTo>
                  <a:cubicBezTo>
                    <a:pt x="544375" y="1009278"/>
                    <a:pt x="533699" y="1035051"/>
                    <a:pt x="514696" y="1054054"/>
                  </a:cubicBezTo>
                  <a:cubicBezTo>
                    <a:pt x="495693" y="1073058"/>
                    <a:pt x="469920" y="1083733"/>
                    <a:pt x="443045" y="1083733"/>
                  </a:cubicBezTo>
                  <a:lnTo>
                    <a:pt x="101330" y="1083733"/>
                  </a:lnTo>
                  <a:cubicBezTo>
                    <a:pt x="45367" y="1083733"/>
                    <a:pt x="0" y="1038366"/>
                    <a:pt x="0" y="982403"/>
                  </a:cubicBezTo>
                  <a:lnTo>
                    <a:pt x="0" y="101330"/>
                  </a:lnTo>
                  <a:cubicBezTo>
                    <a:pt x="0" y="45367"/>
                    <a:pt x="45367" y="0"/>
                    <a:pt x="101330" y="0"/>
                  </a:cubicBezTo>
                  <a:close/>
                </a:path>
              </a:pathLst>
            </a:custGeom>
            <a:solidFill>
              <a:srgbClr val="1F3B9B"/>
            </a:solidFill>
            <a:ln cap="sq">
              <a:noFill/>
              <a:prstDash val="solid"/>
              <a:miter/>
            </a:ln>
          </p:spPr>
        </p:sp>
        <p:sp>
          <p:nvSpPr>
            <p:cNvPr name="TextBox 47" id="47"/>
            <p:cNvSpPr txBox="true"/>
            <p:nvPr/>
          </p:nvSpPr>
          <p:spPr>
            <a:xfrm>
              <a:off x="0" y="-123825"/>
              <a:ext cx="544375" cy="1207558"/>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48" id="48"/>
          <p:cNvGrpSpPr/>
          <p:nvPr/>
        </p:nvGrpSpPr>
        <p:grpSpPr>
          <a:xfrm rot="-10800000">
            <a:off x="13825148" y="6690998"/>
            <a:ext cx="1006970" cy="985845"/>
            <a:chOff x="0" y="0"/>
            <a:chExt cx="358736" cy="351210"/>
          </a:xfrm>
        </p:grpSpPr>
        <p:sp>
          <p:nvSpPr>
            <p:cNvPr name="Freeform 49" id="49"/>
            <p:cNvSpPr/>
            <p:nvPr/>
          </p:nvSpPr>
          <p:spPr>
            <a:xfrm flipH="false" flipV="false" rot="0">
              <a:off x="0" y="0"/>
              <a:ext cx="358736" cy="351210"/>
            </a:xfrm>
            <a:custGeom>
              <a:avLst/>
              <a:gdLst/>
              <a:ahLst/>
              <a:cxnLst/>
              <a:rect r="r" b="b" t="t" l="l"/>
              <a:pathLst>
                <a:path h="351210" w="358736">
                  <a:moveTo>
                    <a:pt x="153767" y="0"/>
                  </a:moveTo>
                  <a:lnTo>
                    <a:pt x="204969" y="0"/>
                  </a:lnTo>
                  <a:cubicBezTo>
                    <a:pt x="245751" y="0"/>
                    <a:pt x="284862" y="16200"/>
                    <a:pt x="313699" y="45037"/>
                  </a:cubicBezTo>
                  <a:cubicBezTo>
                    <a:pt x="342535" y="73874"/>
                    <a:pt x="358736" y="112985"/>
                    <a:pt x="358736" y="153767"/>
                  </a:cubicBezTo>
                  <a:lnTo>
                    <a:pt x="358736" y="197443"/>
                  </a:lnTo>
                  <a:cubicBezTo>
                    <a:pt x="358736" y="238225"/>
                    <a:pt x="342535" y="277336"/>
                    <a:pt x="313699" y="306173"/>
                  </a:cubicBezTo>
                  <a:cubicBezTo>
                    <a:pt x="284862" y="335010"/>
                    <a:pt x="245751" y="351210"/>
                    <a:pt x="204969" y="351210"/>
                  </a:cubicBezTo>
                  <a:lnTo>
                    <a:pt x="153767" y="351210"/>
                  </a:lnTo>
                  <a:cubicBezTo>
                    <a:pt x="112985" y="351210"/>
                    <a:pt x="73874" y="335010"/>
                    <a:pt x="45037" y="306173"/>
                  </a:cubicBezTo>
                  <a:cubicBezTo>
                    <a:pt x="16200" y="277336"/>
                    <a:pt x="0" y="238225"/>
                    <a:pt x="0" y="197443"/>
                  </a:cubicBezTo>
                  <a:lnTo>
                    <a:pt x="0" y="153767"/>
                  </a:lnTo>
                  <a:cubicBezTo>
                    <a:pt x="0" y="112985"/>
                    <a:pt x="16200" y="73874"/>
                    <a:pt x="45037" y="45037"/>
                  </a:cubicBezTo>
                  <a:cubicBezTo>
                    <a:pt x="73874" y="16200"/>
                    <a:pt x="112985" y="0"/>
                    <a:pt x="153767" y="0"/>
                  </a:cubicBezTo>
                  <a:close/>
                </a:path>
              </a:pathLst>
            </a:custGeom>
            <a:solidFill>
              <a:srgbClr val="4C62AF"/>
            </a:solidFill>
            <a:ln cap="sq">
              <a:noFill/>
              <a:prstDash val="solid"/>
              <a:miter/>
            </a:ln>
          </p:spPr>
        </p:sp>
        <p:sp>
          <p:nvSpPr>
            <p:cNvPr name="TextBox 50" id="50"/>
            <p:cNvSpPr txBox="true"/>
            <p:nvPr/>
          </p:nvSpPr>
          <p:spPr>
            <a:xfrm>
              <a:off x="0" y="-123825"/>
              <a:ext cx="358736" cy="475035"/>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51" id="51"/>
          <p:cNvGrpSpPr/>
          <p:nvPr/>
        </p:nvGrpSpPr>
        <p:grpSpPr>
          <a:xfrm rot="-10800000">
            <a:off x="13627979" y="5381232"/>
            <a:ext cx="1401308" cy="732342"/>
            <a:chOff x="0" y="0"/>
            <a:chExt cx="499220" cy="260899"/>
          </a:xfrm>
        </p:grpSpPr>
        <p:sp>
          <p:nvSpPr>
            <p:cNvPr name="Freeform 52" id="52"/>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4C62AF"/>
            </a:solidFill>
            <a:ln cap="rnd">
              <a:noFill/>
              <a:prstDash val="solid"/>
              <a:round/>
            </a:ln>
          </p:spPr>
        </p:sp>
        <p:sp>
          <p:nvSpPr>
            <p:cNvPr name="TextBox 53" id="53"/>
            <p:cNvSpPr txBox="true"/>
            <p:nvPr/>
          </p:nvSpPr>
          <p:spPr>
            <a:xfrm>
              <a:off x="0" y="-123825"/>
              <a:ext cx="499220" cy="384724"/>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54" id="54"/>
          <p:cNvGrpSpPr/>
          <p:nvPr/>
        </p:nvGrpSpPr>
        <p:grpSpPr>
          <a:xfrm rot="-10800000">
            <a:off x="13959270" y="5286147"/>
            <a:ext cx="242163" cy="67623"/>
            <a:chOff x="0" y="0"/>
            <a:chExt cx="86271" cy="24091"/>
          </a:xfrm>
        </p:grpSpPr>
        <p:sp>
          <p:nvSpPr>
            <p:cNvPr name="Freeform 55" id="55"/>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56" id="56"/>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57" id="57"/>
          <p:cNvGrpSpPr/>
          <p:nvPr/>
        </p:nvGrpSpPr>
        <p:grpSpPr>
          <a:xfrm rot="-10800000">
            <a:off x="14428462" y="5286147"/>
            <a:ext cx="242163" cy="67623"/>
            <a:chOff x="0" y="0"/>
            <a:chExt cx="86271" cy="24091"/>
          </a:xfrm>
        </p:grpSpPr>
        <p:sp>
          <p:nvSpPr>
            <p:cNvPr name="Freeform 58" id="58"/>
            <p:cNvSpPr/>
            <p:nvPr/>
          </p:nvSpPr>
          <p:spPr>
            <a:xfrm flipH="false" flipV="false" rot="0">
              <a:off x="0" y="0"/>
              <a:ext cx="86271" cy="24091"/>
            </a:xfrm>
            <a:custGeom>
              <a:avLst/>
              <a:gdLst/>
              <a:ahLst/>
              <a:cxnLst/>
              <a:rect r="r" b="b" t="t" l="l"/>
              <a:pathLst>
                <a:path h="24091" w="86271">
                  <a:moveTo>
                    <a:pt x="12045" y="0"/>
                  </a:moveTo>
                  <a:lnTo>
                    <a:pt x="74226" y="0"/>
                  </a:lnTo>
                  <a:cubicBezTo>
                    <a:pt x="77420" y="0"/>
                    <a:pt x="80484" y="1269"/>
                    <a:pt x="82743" y="3528"/>
                  </a:cubicBezTo>
                  <a:cubicBezTo>
                    <a:pt x="85002" y="5787"/>
                    <a:pt x="86271" y="8851"/>
                    <a:pt x="86271" y="12045"/>
                  </a:cubicBezTo>
                  <a:lnTo>
                    <a:pt x="86271" y="12045"/>
                  </a:lnTo>
                  <a:cubicBezTo>
                    <a:pt x="86271" y="18698"/>
                    <a:pt x="80878" y="24091"/>
                    <a:pt x="74226" y="24091"/>
                  </a:cubicBezTo>
                  <a:lnTo>
                    <a:pt x="12045" y="24091"/>
                  </a:lnTo>
                  <a:cubicBezTo>
                    <a:pt x="8851" y="24091"/>
                    <a:pt x="5787" y="22822"/>
                    <a:pt x="3528" y="20563"/>
                  </a:cubicBezTo>
                  <a:cubicBezTo>
                    <a:pt x="1269" y="18304"/>
                    <a:pt x="0" y="15240"/>
                    <a:pt x="0" y="12045"/>
                  </a:cubicBezTo>
                  <a:lnTo>
                    <a:pt x="0" y="12045"/>
                  </a:lnTo>
                  <a:cubicBezTo>
                    <a:pt x="0" y="8851"/>
                    <a:pt x="1269" y="5787"/>
                    <a:pt x="3528" y="3528"/>
                  </a:cubicBezTo>
                  <a:cubicBezTo>
                    <a:pt x="5787" y="1269"/>
                    <a:pt x="8851" y="0"/>
                    <a:pt x="12045" y="0"/>
                  </a:cubicBezTo>
                  <a:close/>
                </a:path>
              </a:pathLst>
            </a:custGeom>
            <a:solidFill>
              <a:srgbClr val="EAEA28"/>
            </a:solidFill>
          </p:spPr>
        </p:sp>
        <p:sp>
          <p:nvSpPr>
            <p:cNvPr name="TextBox 59" id="59"/>
            <p:cNvSpPr txBox="true"/>
            <p:nvPr/>
          </p:nvSpPr>
          <p:spPr>
            <a:xfrm>
              <a:off x="0" y="-123825"/>
              <a:ext cx="86271" cy="147916"/>
            </a:xfrm>
            <a:prstGeom prst="rect">
              <a:avLst/>
            </a:prstGeom>
          </p:spPr>
          <p:txBody>
            <a:bodyPr anchor="ctr" rtlCol="false" tIns="37556" lIns="37556" bIns="37556" rIns="37556"/>
            <a:lstStyle/>
            <a:p>
              <a:pPr algn="ctr">
                <a:lnSpc>
                  <a:spcPts val="4419"/>
                </a:lnSpc>
              </a:pPr>
            </a:p>
          </p:txBody>
        </p:sp>
      </p:grpSp>
      <p:grpSp>
        <p:nvGrpSpPr>
          <p:cNvPr name="Group 60" id="60"/>
          <p:cNvGrpSpPr/>
          <p:nvPr/>
        </p:nvGrpSpPr>
        <p:grpSpPr>
          <a:xfrm rot="0">
            <a:off x="13655437" y="6190083"/>
            <a:ext cx="1346392" cy="412749"/>
            <a:chOff x="0" y="0"/>
            <a:chExt cx="597833" cy="183271"/>
          </a:xfrm>
        </p:grpSpPr>
        <p:sp>
          <p:nvSpPr>
            <p:cNvPr name="Freeform 61" id="61"/>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62" id="62"/>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63" id="63"/>
          <p:cNvGrpSpPr/>
          <p:nvPr/>
        </p:nvGrpSpPr>
        <p:grpSpPr>
          <a:xfrm rot="0">
            <a:off x="13635407" y="6505122"/>
            <a:ext cx="151641" cy="1396130"/>
            <a:chOff x="0" y="0"/>
            <a:chExt cx="39938" cy="367705"/>
          </a:xfrm>
        </p:grpSpPr>
        <p:sp>
          <p:nvSpPr>
            <p:cNvPr name="Freeform 64" id="64"/>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65" id="65"/>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66" id="66"/>
          <p:cNvGrpSpPr/>
          <p:nvPr/>
        </p:nvGrpSpPr>
        <p:grpSpPr>
          <a:xfrm rot="0">
            <a:off x="14877646" y="6505122"/>
            <a:ext cx="151641" cy="1396130"/>
            <a:chOff x="0" y="0"/>
            <a:chExt cx="39938" cy="367705"/>
          </a:xfrm>
        </p:grpSpPr>
        <p:sp>
          <p:nvSpPr>
            <p:cNvPr name="Freeform 67" id="67"/>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68" id="68"/>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69" id="69"/>
          <p:cNvGrpSpPr/>
          <p:nvPr/>
        </p:nvGrpSpPr>
        <p:grpSpPr>
          <a:xfrm rot="-10800000">
            <a:off x="13655437" y="7750782"/>
            <a:ext cx="1346392" cy="412749"/>
            <a:chOff x="0" y="0"/>
            <a:chExt cx="597833" cy="183271"/>
          </a:xfrm>
        </p:grpSpPr>
        <p:sp>
          <p:nvSpPr>
            <p:cNvPr name="Freeform 70" id="70"/>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71" id="71"/>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72" id="72"/>
          <p:cNvGrpSpPr/>
          <p:nvPr/>
        </p:nvGrpSpPr>
        <p:grpSpPr>
          <a:xfrm rot="-9870462">
            <a:off x="15009775" y="6349401"/>
            <a:ext cx="254489" cy="94113"/>
            <a:chOff x="0" y="0"/>
            <a:chExt cx="90662" cy="33528"/>
          </a:xfrm>
        </p:grpSpPr>
        <p:sp>
          <p:nvSpPr>
            <p:cNvPr name="Freeform 73" id="73"/>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74" id="74"/>
            <p:cNvSpPr txBox="true"/>
            <p:nvPr/>
          </p:nvSpPr>
          <p:spPr>
            <a:xfrm>
              <a:off x="8500" y="-120682"/>
              <a:ext cx="73663" cy="151067"/>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75" id="75"/>
          <p:cNvGrpSpPr/>
          <p:nvPr/>
        </p:nvGrpSpPr>
        <p:grpSpPr>
          <a:xfrm rot="9883450">
            <a:off x="13365588" y="6348985"/>
            <a:ext cx="254489" cy="94113"/>
            <a:chOff x="0" y="0"/>
            <a:chExt cx="90662" cy="33528"/>
          </a:xfrm>
        </p:grpSpPr>
        <p:sp>
          <p:nvSpPr>
            <p:cNvPr name="Freeform 76" id="76"/>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77" id="77"/>
            <p:cNvSpPr txBox="true"/>
            <p:nvPr/>
          </p:nvSpPr>
          <p:spPr>
            <a:xfrm>
              <a:off x="8500" y="-120682"/>
              <a:ext cx="73663" cy="151067"/>
            </a:xfrm>
            <a:prstGeom prst="rect">
              <a:avLst/>
            </a:prstGeom>
          </p:spPr>
          <p:txBody>
            <a:bodyPr anchor="ctr" rtlCol="false" tIns="37556" lIns="37556" bIns="37556" rIns="37556"/>
            <a:lstStyle/>
            <a:p>
              <a:pPr algn="ctr" marL="0" indent="0" lvl="0">
                <a:lnSpc>
                  <a:spcPts val="4335"/>
                </a:lnSpc>
                <a:spcBef>
                  <a:spcPct val="0"/>
                </a:spcBef>
              </a:pPr>
            </a:p>
          </p:txBody>
        </p:sp>
      </p:grpSp>
      <p:grpSp>
        <p:nvGrpSpPr>
          <p:cNvPr name="Group 78" id="78"/>
          <p:cNvGrpSpPr/>
          <p:nvPr/>
        </p:nvGrpSpPr>
        <p:grpSpPr>
          <a:xfrm rot="0">
            <a:off x="15600472" y="8756254"/>
            <a:ext cx="1551605" cy="1053425"/>
            <a:chOff x="0" y="0"/>
            <a:chExt cx="2068806" cy="1404567"/>
          </a:xfrm>
        </p:grpSpPr>
        <p:grpSp>
          <p:nvGrpSpPr>
            <p:cNvPr name="Group 79" id="79"/>
            <p:cNvGrpSpPr/>
            <p:nvPr/>
          </p:nvGrpSpPr>
          <p:grpSpPr>
            <a:xfrm rot="-1301850">
              <a:off x="69027" y="330569"/>
              <a:ext cx="1930752" cy="743429"/>
              <a:chOff x="0" y="0"/>
              <a:chExt cx="812800" cy="312966"/>
            </a:xfrm>
          </p:grpSpPr>
          <p:sp>
            <p:nvSpPr>
              <p:cNvPr name="Freeform 80" id="80"/>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FF4B4B"/>
              </a:solidFill>
            </p:spPr>
          </p:sp>
          <p:sp>
            <p:nvSpPr>
              <p:cNvPr name="TextBox 81" id="81"/>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82" id="82"/>
            <p:cNvGrpSpPr/>
            <p:nvPr/>
          </p:nvGrpSpPr>
          <p:grpSpPr>
            <a:xfrm rot="-1301850">
              <a:off x="704833" y="372713"/>
              <a:ext cx="659140" cy="659140"/>
              <a:chOff x="0" y="0"/>
              <a:chExt cx="812800" cy="812800"/>
            </a:xfrm>
          </p:grpSpPr>
          <p:sp>
            <p:nvSpPr>
              <p:cNvPr name="Freeform 83" id="8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84" id="84"/>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85" id="85"/>
          <p:cNvGrpSpPr/>
          <p:nvPr/>
        </p:nvGrpSpPr>
        <p:grpSpPr>
          <a:xfrm rot="0">
            <a:off x="11643953" y="7810236"/>
            <a:ext cx="557572" cy="1448064"/>
            <a:chOff x="0" y="0"/>
            <a:chExt cx="743429" cy="1930752"/>
          </a:xfrm>
        </p:grpSpPr>
        <p:grpSp>
          <p:nvGrpSpPr>
            <p:cNvPr name="Group 86" id="86"/>
            <p:cNvGrpSpPr/>
            <p:nvPr/>
          </p:nvGrpSpPr>
          <p:grpSpPr>
            <a:xfrm rot="-5400000">
              <a:off x="-593662" y="593662"/>
              <a:ext cx="1930752" cy="743429"/>
              <a:chOff x="0" y="0"/>
              <a:chExt cx="812800" cy="312966"/>
            </a:xfrm>
          </p:grpSpPr>
          <p:sp>
            <p:nvSpPr>
              <p:cNvPr name="Freeform 87" id="87"/>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88" id="88"/>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89" id="89"/>
            <p:cNvGrpSpPr/>
            <p:nvPr/>
          </p:nvGrpSpPr>
          <p:grpSpPr>
            <a:xfrm rot="-5400000">
              <a:off x="42144" y="635806"/>
              <a:ext cx="659140" cy="659140"/>
              <a:chOff x="0" y="0"/>
              <a:chExt cx="812800" cy="812800"/>
            </a:xfrm>
          </p:grpSpPr>
          <p:sp>
            <p:nvSpPr>
              <p:cNvPr name="Freeform 90" id="9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91" id="91"/>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sp>
        <p:nvSpPr>
          <p:cNvPr name="TextBox 92" id="92"/>
          <p:cNvSpPr txBox="true"/>
          <p:nvPr/>
        </p:nvSpPr>
        <p:spPr>
          <a:xfrm rot="0">
            <a:off x="1611974" y="3010643"/>
            <a:ext cx="10935862" cy="1243965"/>
          </a:xfrm>
          <a:prstGeom prst="rect">
            <a:avLst/>
          </a:prstGeom>
        </p:spPr>
        <p:txBody>
          <a:bodyPr anchor="t" rtlCol="false" tIns="0" lIns="0" bIns="0" rIns="0">
            <a:spAutoFit/>
          </a:bodyPr>
          <a:lstStyle/>
          <a:p>
            <a:pPr algn="l" marL="0" indent="0" lvl="0">
              <a:lnSpc>
                <a:spcPts val="3359"/>
              </a:lnSpc>
              <a:spcBef>
                <a:spcPct val="0"/>
              </a:spcBef>
            </a:pPr>
            <a:r>
              <a:rPr lang="en-US" sz="2399">
                <a:solidFill>
                  <a:srgbClr val="FFFFFF"/>
                </a:solidFill>
                <a:latin typeface="PT Sans"/>
              </a:rPr>
              <a:t>É de interesse de uma companhia de seguros para veículos determinar os fatores relacionados à compra de um pacote de seguros completo. São fornecidos dados dos clientes contendo às seguintes informações:</a:t>
            </a:r>
          </a:p>
        </p:txBody>
      </p:sp>
      <p:sp>
        <p:nvSpPr>
          <p:cNvPr name="TextBox 93" id="93"/>
          <p:cNvSpPr txBox="true"/>
          <p:nvPr/>
        </p:nvSpPr>
        <p:spPr>
          <a:xfrm rot="0">
            <a:off x="2626757" y="4884143"/>
            <a:ext cx="3140130" cy="549275"/>
          </a:xfrm>
          <a:prstGeom prst="rect">
            <a:avLst/>
          </a:prstGeom>
        </p:spPr>
        <p:txBody>
          <a:bodyPr anchor="t" rtlCol="false" tIns="0" lIns="0" bIns="0" rIns="0">
            <a:spAutoFit/>
          </a:bodyPr>
          <a:lstStyle/>
          <a:p>
            <a:pPr algn="l" marL="0" indent="0" lvl="0">
              <a:lnSpc>
                <a:spcPts val="2199"/>
              </a:lnSpc>
              <a:spcBef>
                <a:spcPct val="0"/>
              </a:spcBef>
            </a:pPr>
            <a:r>
              <a:rPr lang="en-US" sz="1999" spc="39">
                <a:solidFill>
                  <a:srgbClr val="FFFFFF"/>
                </a:solidFill>
                <a:latin typeface="Montserrat Bold"/>
              </a:rPr>
              <a:t>Y: ADQUIRIU O SEGURO COMPLETO</a:t>
            </a:r>
          </a:p>
        </p:txBody>
      </p:sp>
      <p:sp>
        <p:nvSpPr>
          <p:cNvPr name="TextBox 94" id="94"/>
          <p:cNvSpPr txBox="true"/>
          <p:nvPr/>
        </p:nvSpPr>
        <p:spPr>
          <a:xfrm rot="0">
            <a:off x="2626757" y="5778669"/>
            <a:ext cx="2978314" cy="555000"/>
          </a:xfrm>
          <a:prstGeom prst="rect">
            <a:avLst/>
          </a:prstGeom>
        </p:spPr>
        <p:txBody>
          <a:bodyPr anchor="t" rtlCol="false" tIns="0" lIns="0" bIns="0" rIns="0">
            <a:spAutoFit/>
          </a:bodyPr>
          <a:lstStyle/>
          <a:p>
            <a:pPr algn="l" marL="0" indent="0" lvl="0">
              <a:lnSpc>
                <a:spcPts val="2199"/>
              </a:lnSpc>
              <a:spcBef>
                <a:spcPct val="0"/>
              </a:spcBef>
            </a:pPr>
            <a:r>
              <a:rPr lang="en-US" sz="1999" spc="39">
                <a:solidFill>
                  <a:srgbClr val="FFFFFF"/>
                </a:solidFill>
                <a:latin typeface="Montserrat Bold"/>
              </a:rPr>
              <a:t>MEN: INDICA O SEXO DO MOTORISTA</a:t>
            </a:r>
          </a:p>
        </p:txBody>
      </p:sp>
      <p:sp>
        <p:nvSpPr>
          <p:cNvPr name="TextBox 95" id="95"/>
          <p:cNvSpPr txBox="true"/>
          <p:nvPr/>
        </p:nvSpPr>
        <p:spPr>
          <a:xfrm rot="0">
            <a:off x="2623374" y="6766801"/>
            <a:ext cx="3592661" cy="1113174"/>
          </a:xfrm>
          <a:prstGeom prst="rect">
            <a:avLst/>
          </a:prstGeom>
        </p:spPr>
        <p:txBody>
          <a:bodyPr anchor="t" rtlCol="false" tIns="0" lIns="0" bIns="0" rIns="0">
            <a:spAutoFit/>
          </a:bodyPr>
          <a:lstStyle/>
          <a:p>
            <a:pPr algn="l">
              <a:lnSpc>
                <a:spcPts val="2199"/>
              </a:lnSpc>
            </a:pPr>
            <a:r>
              <a:rPr lang="en-US" sz="1999" spc="39">
                <a:solidFill>
                  <a:srgbClr val="FFFFFF"/>
                </a:solidFill>
                <a:latin typeface="Montserrat Bold"/>
              </a:rPr>
              <a:t>URBAN: INDICA SE O VEÍCULO É URBANO OU RURAL</a:t>
            </a:r>
          </a:p>
          <a:p>
            <a:pPr algn="l" marL="0" indent="0" lvl="0">
              <a:lnSpc>
                <a:spcPts val="2199"/>
              </a:lnSpc>
              <a:spcBef>
                <a:spcPct val="0"/>
              </a:spcBef>
            </a:pPr>
          </a:p>
        </p:txBody>
      </p:sp>
      <p:sp>
        <p:nvSpPr>
          <p:cNvPr name="TextBox 96" id="96"/>
          <p:cNvSpPr txBox="true"/>
          <p:nvPr/>
        </p:nvSpPr>
        <p:spPr>
          <a:xfrm rot="0">
            <a:off x="6870846" y="4917202"/>
            <a:ext cx="3589278" cy="834087"/>
          </a:xfrm>
          <a:prstGeom prst="rect">
            <a:avLst/>
          </a:prstGeom>
        </p:spPr>
        <p:txBody>
          <a:bodyPr anchor="t" rtlCol="false" tIns="0" lIns="0" bIns="0" rIns="0">
            <a:spAutoFit/>
          </a:bodyPr>
          <a:lstStyle/>
          <a:p>
            <a:pPr algn="l">
              <a:lnSpc>
                <a:spcPts val="2199"/>
              </a:lnSpc>
            </a:pPr>
            <a:r>
              <a:rPr lang="en-US" sz="1999" spc="39">
                <a:solidFill>
                  <a:srgbClr val="FFFFFF"/>
                </a:solidFill>
                <a:latin typeface="Montserrat Bold"/>
              </a:rPr>
              <a:t>PRIVATE: INDICA SE O VEÍCULO É PARTICULAR</a:t>
            </a:r>
          </a:p>
          <a:p>
            <a:pPr algn="l" marL="0" indent="0" lvl="0">
              <a:lnSpc>
                <a:spcPts val="2199"/>
              </a:lnSpc>
              <a:spcBef>
                <a:spcPct val="0"/>
              </a:spcBef>
            </a:pPr>
          </a:p>
        </p:txBody>
      </p:sp>
      <p:sp>
        <p:nvSpPr>
          <p:cNvPr name="TextBox 97" id="97"/>
          <p:cNvSpPr txBox="true"/>
          <p:nvPr/>
        </p:nvSpPr>
        <p:spPr>
          <a:xfrm rot="0">
            <a:off x="6867558" y="5778669"/>
            <a:ext cx="2770263" cy="555000"/>
          </a:xfrm>
          <a:prstGeom prst="rect">
            <a:avLst/>
          </a:prstGeom>
        </p:spPr>
        <p:txBody>
          <a:bodyPr anchor="t" rtlCol="false" tIns="0" lIns="0" bIns="0" rIns="0">
            <a:spAutoFit/>
          </a:bodyPr>
          <a:lstStyle/>
          <a:p>
            <a:pPr algn="l" marL="0" indent="0" lvl="0">
              <a:lnSpc>
                <a:spcPts val="2199"/>
              </a:lnSpc>
              <a:spcBef>
                <a:spcPct val="0"/>
              </a:spcBef>
            </a:pPr>
            <a:r>
              <a:rPr lang="en-US" sz="1999" spc="39">
                <a:solidFill>
                  <a:srgbClr val="FFFFFF"/>
                </a:solidFill>
                <a:latin typeface="Montserrat Bold"/>
              </a:rPr>
              <a:t>AGE: IDADE DO MOTORISTA</a:t>
            </a:r>
          </a:p>
        </p:txBody>
      </p:sp>
      <p:sp>
        <p:nvSpPr>
          <p:cNvPr name="TextBox 98" id="98"/>
          <p:cNvSpPr txBox="true"/>
          <p:nvPr/>
        </p:nvSpPr>
        <p:spPr>
          <a:xfrm rot="0">
            <a:off x="6864176" y="6627257"/>
            <a:ext cx="3754477" cy="834087"/>
          </a:xfrm>
          <a:prstGeom prst="rect">
            <a:avLst/>
          </a:prstGeom>
        </p:spPr>
        <p:txBody>
          <a:bodyPr anchor="t" rtlCol="false" tIns="0" lIns="0" bIns="0" rIns="0">
            <a:spAutoFit/>
          </a:bodyPr>
          <a:lstStyle/>
          <a:p>
            <a:pPr algn="l" marL="0" indent="0" lvl="0">
              <a:lnSpc>
                <a:spcPts val="2199"/>
              </a:lnSpc>
              <a:spcBef>
                <a:spcPct val="0"/>
              </a:spcBef>
            </a:pPr>
            <a:r>
              <a:rPr lang="en-US" sz="1999" spc="39">
                <a:solidFill>
                  <a:srgbClr val="FFFFFF"/>
                </a:solidFill>
                <a:latin typeface="Montserrat Bold"/>
              </a:rPr>
              <a:t>SENIORITY: ANOS DE HABILITAÇÃO DO MOTORISTA</a:t>
            </a:r>
          </a:p>
        </p:txBody>
      </p:sp>
      <p:sp>
        <p:nvSpPr>
          <p:cNvPr name="TextBox 99" id="99"/>
          <p:cNvSpPr txBox="true"/>
          <p:nvPr/>
        </p:nvSpPr>
        <p:spPr>
          <a:xfrm rot="0">
            <a:off x="1611974" y="1630923"/>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PROBLEMA DE PROPENSÃO</a:t>
            </a:r>
          </a:p>
        </p:txBody>
      </p:sp>
      <p:sp>
        <p:nvSpPr>
          <p:cNvPr name="TextBox 100" id="100"/>
          <p:cNvSpPr txBox="true"/>
          <p:nvPr/>
        </p:nvSpPr>
        <p:spPr>
          <a:xfrm rot="0">
            <a:off x="1611974" y="8213350"/>
            <a:ext cx="7570589" cy="396239"/>
          </a:xfrm>
          <a:prstGeom prst="rect">
            <a:avLst/>
          </a:prstGeom>
        </p:spPr>
        <p:txBody>
          <a:bodyPr anchor="t" rtlCol="false" tIns="0" lIns="0" bIns="0" rIns="0">
            <a:spAutoFit/>
          </a:bodyPr>
          <a:lstStyle/>
          <a:p>
            <a:pPr algn="ctr">
              <a:lnSpc>
                <a:spcPts val="3360"/>
              </a:lnSpc>
            </a:pPr>
            <a:r>
              <a:rPr lang="en-US" sz="2400">
                <a:solidFill>
                  <a:srgbClr val="FFFFFF"/>
                </a:solidFill>
                <a:latin typeface="Open Sans"/>
              </a:rPr>
              <a:t>O conjunto de dados compreende 4000 observações.</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5004533" y="-2971800"/>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0">
            <a:off x="14238831" y="6580807"/>
            <a:ext cx="166294" cy="1531041"/>
            <a:chOff x="0" y="0"/>
            <a:chExt cx="39938" cy="367705"/>
          </a:xfrm>
        </p:grpSpPr>
        <p:sp>
          <p:nvSpPr>
            <p:cNvPr name="Freeform 6" id="6"/>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7" id="7"/>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8" id="8"/>
          <p:cNvGrpSpPr/>
          <p:nvPr/>
        </p:nvGrpSpPr>
        <p:grpSpPr>
          <a:xfrm rot="0">
            <a:off x="15601111" y="6580807"/>
            <a:ext cx="166294" cy="1531041"/>
            <a:chOff x="0" y="0"/>
            <a:chExt cx="39938" cy="367705"/>
          </a:xfrm>
        </p:grpSpPr>
        <p:sp>
          <p:nvSpPr>
            <p:cNvPr name="Freeform 9" id="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10" id="10"/>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1" id="11"/>
          <p:cNvGrpSpPr/>
          <p:nvPr/>
        </p:nvGrpSpPr>
        <p:grpSpPr>
          <a:xfrm rot="-10800000">
            <a:off x="14260796" y="7946838"/>
            <a:ext cx="1476497" cy="452634"/>
            <a:chOff x="0" y="0"/>
            <a:chExt cx="597833" cy="183271"/>
          </a:xfrm>
        </p:grpSpPr>
        <p:sp>
          <p:nvSpPr>
            <p:cNvPr name="Freeform 12" id="12"/>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13" id="13"/>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grpSp>
        <p:nvGrpSpPr>
          <p:cNvPr name="Group 14" id="14"/>
          <p:cNvGrpSpPr/>
          <p:nvPr/>
        </p:nvGrpSpPr>
        <p:grpSpPr>
          <a:xfrm rot="0">
            <a:off x="2335864" y="3455433"/>
            <a:ext cx="3384318" cy="1305575"/>
            <a:chOff x="0" y="0"/>
            <a:chExt cx="812800" cy="313556"/>
          </a:xfrm>
        </p:grpSpPr>
        <p:sp>
          <p:nvSpPr>
            <p:cNvPr name="Freeform 15" id="15"/>
            <p:cNvSpPr/>
            <p:nvPr/>
          </p:nvSpPr>
          <p:spPr>
            <a:xfrm flipH="false" flipV="false" rot="0">
              <a:off x="0" y="0"/>
              <a:ext cx="812800" cy="313556"/>
            </a:xfrm>
            <a:custGeom>
              <a:avLst/>
              <a:gdLst/>
              <a:ahLst/>
              <a:cxnLst/>
              <a:rect r="r" b="b" t="t" l="l"/>
              <a:pathLst>
                <a:path h="313556" w="812800">
                  <a:moveTo>
                    <a:pt x="116667" y="0"/>
                  </a:moveTo>
                  <a:lnTo>
                    <a:pt x="696133" y="0"/>
                  </a:lnTo>
                  <a:cubicBezTo>
                    <a:pt x="727075" y="0"/>
                    <a:pt x="756750" y="12292"/>
                    <a:pt x="778629" y="34171"/>
                  </a:cubicBezTo>
                  <a:cubicBezTo>
                    <a:pt x="800508" y="56050"/>
                    <a:pt x="812800" y="85725"/>
                    <a:pt x="812800" y="116667"/>
                  </a:cubicBezTo>
                  <a:lnTo>
                    <a:pt x="812800" y="196889"/>
                  </a:lnTo>
                  <a:cubicBezTo>
                    <a:pt x="812800" y="227831"/>
                    <a:pt x="800508" y="257505"/>
                    <a:pt x="778629" y="279385"/>
                  </a:cubicBezTo>
                  <a:cubicBezTo>
                    <a:pt x="756750" y="301264"/>
                    <a:pt x="727075" y="313556"/>
                    <a:pt x="696133" y="313556"/>
                  </a:cubicBezTo>
                  <a:lnTo>
                    <a:pt x="116667" y="313556"/>
                  </a:lnTo>
                  <a:cubicBezTo>
                    <a:pt x="85725" y="313556"/>
                    <a:pt x="56050" y="301264"/>
                    <a:pt x="34171" y="279385"/>
                  </a:cubicBezTo>
                  <a:cubicBezTo>
                    <a:pt x="12292" y="257505"/>
                    <a:pt x="0" y="227831"/>
                    <a:pt x="0" y="196889"/>
                  </a:cubicBezTo>
                  <a:lnTo>
                    <a:pt x="0" y="116667"/>
                  </a:lnTo>
                  <a:cubicBezTo>
                    <a:pt x="0" y="85725"/>
                    <a:pt x="12292" y="56050"/>
                    <a:pt x="34171" y="34171"/>
                  </a:cubicBezTo>
                  <a:cubicBezTo>
                    <a:pt x="56050" y="12292"/>
                    <a:pt x="85725" y="0"/>
                    <a:pt x="116667" y="0"/>
                  </a:cubicBezTo>
                  <a:close/>
                </a:path>
              </a:pathLst>
            </a:custGeom>
            <a:solidFill>
              <a:srgbClr val="FFFFFF"/>
            </a:solidFill>
          </p:spPr>
        </p:sp>
        <p:sp>
          <p:nvSpPr>
            <p:cNvPr name="TextBox 16" id="16"/>
            <p:cNvSpPr txBox="true"/>
            <p:nvPr/>
          </p:nvSpPr>
          <p:spPr>
            <a:xfrm>
              <a:off x="0" y="-123825"/>
              <a:ext cx="812800" cy="437381"/>
            </a:xfrm>
            <a:prstGeom prst="rect">
              <a:avLst/>
            </a:prstGeom>
          </p:spPr>
          <p:txBody>
            <a:bodyPr anchor="ctr" rtlCol="false" tIns="50800" lIns="50800" bIns="50800" rIns="50800"/>
            <a:lstStyle/>
            <a:p>
              <a:pPr algn="ctr">
                <a:lnSpc>
                  <a:spcPts val="4420"/>
                </a:lnSpc>
              </a:pPr>
              <a:r>
                <a:rPr lang="en-US" sz="2600">
                  <a:solidFill>
                    <a:srgbClr val="000000"/>
                  </a:solidFill>
                  <a:latin typeface="PT Sans Bold"/>
                </a:rPr>
                <a:t>Recebimento dos dados brutos</a:t>
              </a:r>
            </a:p>
          </p:txBody>
        </p:sp>
      </p:grpSp>
      <p:sp>
        <p:nvSpPr>
          <p:cNvPr name="TextBox 17" id="17"/>
          <p:cNvSpPr txBox="true"/>
          <p:nvPr/>
        </p:nvSpPr>
        <p:spPr>
          <a:xfrm rot="0">
            <a:off x="1602449" y="1630923"/>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METODOLOGIA</a:t>
            </a:r>
          </a:p>
        </p:txBody>
      </p:sp>
      <p:grpSp>
        <p:nvGrpSpPr>
          <p:cNvPr name="Group 18" id="18"/>
          <p:cNvGrpSpPr/>
          <p:nvPr/>
        </p:nvGrpSpPr>
        <p:grpSpPr>
          <a:xfrm rot="0">
            <a:off x="7631695" y="3455433"/>
            <a:ext cx="3384318" cy="1305575"/>
            <a:chOff x="0" y="0"/>
            <a:chExt cx="812800" cy="313556"/>
          </a:xfrm>
        </p:grpSpPr>
        <p:sp>
          <p:nvSpPr>
            <p:cNvPr name="Freeform 19" id="19"/>
            <p:cNvSpPr/>
            <p:nvPr/>
          </p:nvSpPr>
          <p:spPr>
            <a:xfrm flipH="false" flipV="false" rot="0">
              <a:off x="0" y="0"/>
              <a:ext cx="812800" cy="313556"/>
            </a:xfrm>
            <a:custGeom>
              <a:avLst/>
              <a:gdLst/>
              <a:ahLst/>
              <a:cxnLst/>
              <a:rect r="r" b="b" t="t" l="l"/>
              <a:pathLst>
                <a:path h="313556" w="812800">
                  <a:moveTo>
                    <a:pt x="116667" y="0"/>
                  </a:moveTo>
                  <a:lnTo>
                    <a:pt x="696133" y="0"/>
                  </a:lnTo>
                  <a:cubicBezTo>
                    <a:pt x="727075" y="0"/>
                    <a:pt x="756750" y="12292"/>
                    <a:pt x="778629" y="34171"/>
                  </a:cubicBezTo>
                  <a:cubicBezTo>
                    <a:pt x="800508" y="56050"/>
                    <a:pt x="812800" y="85725"/>
                    <a:pt x="812800" y="116667"/>
                  </a:cubicBezTo>
                  <a:lnTo>
                    <a:pt x="812800" y="196889"/>
                  </a:lnTo>
                  <a:cubicBezTo>
                    <a:pt x="812800" y="227831"/>
                    <a:pt x="800508" y="257505"/>
                    <a:pt x="778629" y="279385"/>
                  </a:cubicBezTo>
                  <a:cubicBezTo>
                    <a:pt x="756750" y="301264"/>
                    <a:pt x="727075" y="313556"/>
                    <a:pt x="696133" y="313556"/>
                  </a:cubicBezTo>
                  <a:lnTo>
                    <a:pt x="116667" y="313556"/>
                  </a:lnTo>
                  <a:cubicBezTo>
                    <a:pt x="85725" y="313556"/>
                    <a:pt x="56050" y="301264"/>
                    <a:pt x="34171" y="279385"/>
                  </a:cubicBezTo>
                  <a:cubicBezTo>
                    <a:pt x="12292" y="257505"/>
                    <a:pt x="0" y="227831"/>
                    <a:pt x="0" y="196889"/>
                  </a:cubicBezTo>
                  <a:lnTo>
                    <a:pt x="0" y="116667"/>
                  </a:lnTo>
                  <a:cubicBezTo>
                    <a:pt x="0" y="85725"/>
                    <a:pt x="12292" y="56050"/>
                    <a:pt x="34171" y="34171"/>
                  </a:cubicBezTo>
                  <a:cubicBezTo>
                    <a:pt x="56050" y="12292"/>
                    <a:pt x="85725" y="0"/>
                    <a:pt x="116667" y="0"/>
                  </a:cubicBezTo>
                  <a:close/>
                </a:path>
              </a:pathLst>
            </a:custGeom>
            <a:solidFill>
              <a:srgbClr val="FFFFFF"/>
            </a:solidFill>
          </p:spPr>
        </p:sp>
        <p:sp>
          <p:nvSpPr>
            <p:cNvPr name="TextBox 20" id="20"/>
            <p:cNvSpPr txBox="true"/>
            <p:nvPr/>
          </p:nvSpPr>
          <p:spPr>
            <a:xfrm>
              <a:off x="0" y="-123825"/>
              <a:ext cx="812800" cy="437381"/>
            </a:xfrm>
            <a:prstGeom prst="rect">
              <a:avLst/>
            </a:prstGeom>
          </p:spPr>
          <p:txBody>
            <a:bodyPr anchor="ctr" rtlCol="false" tIns="50800" lIns="50800" bIns="50800" rIns="50800"/>
            <a:lstStyle/>
            <a:p>
              <a:pPr algn="ctr">
                <a:lnSpc>
                  <a:spcPts val="4420"/>
                </a:lnSpc>
              </a:pPr>
              <a:r>
                <a:rPr lang="en-US" sz="2600">
                  <a:solidFill>
                    <a:srgbClr val="000000"/>
                  </a:solidFill>
                  <a:latin typeface="PT Sans Bold"/>
                </a:rPr>
                <a:t>Limpeza dos dados</a:t>
              </a:r>
            </a:p>
          </p:txBody>
        </p:sp>
      </p:grpSp>
      <p:grpSp>
        <p:nvGrpSpPr>
          <p:cNvPr name="Group 21" id="21"/>
          <p:cNvGrpSpPr/>
          <p:nvPr/>
        </p:nvGrpSpPr>
        <p:grpSpPr>
          <a:xfrm rot="0">
            <a:off x="12927525" y="3455433"/>
            <a:ext cx="3384318" cy="1305575"/>
            <a:chOff x="0" y="0"/>
            <a:chExt cx="812800" cy="313556"/>
          </a:xfrm>
        </p:grpSpPr>
        <p:sp>
          <p:nvSpPr>
            <p:cNvPr name="Freeform 22" id="22"/>
            <p:cNvSpPr/>
            <p:nvPr/>
          </p:nvSpPr>
          <p:spPr>
            <a:xfrm flipH="false" flipV="false" rot="0">
              <a:off x="0" y="0"/>
              <a:ext cx="812800" cy="313556"/>
            </a:xfrm>
            <a:custGeom>
              <a:avLst/>
              <a:gdLst/>
              <a:ahLst/>
              <a:cxnLst/>
              <a:rect r="r" b="b" t="t" l="l"/>
              <a:pathLst>
                <a:path h="313556" w="812800">
                  <a:moveTo>
                    <a:pt x="116667" y="0"/>
                  </a:moveTo>
                  <a:lnTo>
                    <a:pt x="696133" y="0"/>
                  </a:lnTo>
                  <a:cubicBezTo>
                    <a:pt x="727075" y="0"/>
                    <a:pt x="756750" y="12292"/>
                    <a:pt x="778629" y="34171"/>
                  </a:cubicBezTo>
                  <a:cubicBezTo>
                    <a:pt x="800508" y="56050"/>
                    <a:pt x="812800" y="85725"/>
                    <a:pt x="812800" y="116667"/>
                  </a:cubicBezTo>
                  <a:lnTo>
                    <a:pt x="812800" y="196889"/>
                  </a:lnTo>
                  <a:cubicBezTo>
                    <a:pt x="812800" y="227831"/>
                    <a:pt x="800508" y="257505"/>
                    <a:pt x="778629" y="279385"/>
                  </a:cubicBezTo>
                  <a:cubicBezTo>
                    <a:pt x="756750" y="301264"/>
                    <a:pt x="727075" y="313556"/>
                    <a:pt x="696133" y="313556"/>
                  </a:cubicBezTo>
                  <a:lnTo>
                    <a:pt x="116667" y="313556"/>
                  </a:lnTo>
                  <a:cubicBezTo>
                    <a:pt x="85725" y="313556"/>
                    <a:pt x="56050" y="301264"/>
                    <a:pt x="34171" y="279385"/>
                  </a:cubicBezTo>
                  <a:cubicBezTo>
                    <a:pt x="12292" y="257505"/>
                    <a:pt x="0" y="227831"/>
                    <a:pt x="0" y="196889"/>
                  </a:cubicBezTo>
                  <a:lnTo>
                    <a:pt x="0" y="116667"/>
                  </a:lnTo>
                  <a:cubicBezTo>
                    <a:pt x="0" y="85725"/>
                    <a:pt x="12292" y="56050"/>
                    <a:pt x="34171" y="34171"/>
                  </a:cubicBezTo>
                  <a:cubicBezTo>
                    <a:pt x="56050" y="12292"/>
                    <a:pt x="85725" y="0"/>
                    <a:pt x="116667" y="0"/>
                  </a:cubicBezTo>
                  <a:close/>
                </a:path>
              </a:pathLst>
            </a:custGeom>
            <a:solidFill>
              <a:srgbClr val="FFFFFF"/>
            </a:solidFill>
          </p:spPr>
        </p:sp>
        <p:sp>
          <p:nvSpPr>
            <p:cNvPr name="TextBox 23" id="23"/>
            <p:cNvSpPr txBox="true"/>
            <p:nvPr/>
          </p:nvSpPr>
          <p:spPr>
            <a:xfrm>
              <a:off x="0" y="-123825"/>
              <a:ext cx="812800" cy="437381"/>
            </a:xfrm>
            <a:prstGeom prst="rect">
              <a:avLst/>
            </a:prstGeom>
          </p:spPr>
          <p:txBody>
            <a:bodyPr anchor="ctr" rtlCol="false" tIns="50800" lIns="50800" bIns="50800" rIns="50800"/>
            <a:lstStyle/>
            <a:p>
              <a:pPr algn="ctr">
                <a:lnSpc>
                  <a:spcPts val="4420"/>
                </a:lnSpc>
              </a:pPr>
              <a:r>
                <a:rPr lang="en-US" sz="2600">
                  <a:solidFill>
                    <a:srgbClr val="000000"/>
                  </a:solidFill>
                  <a:latin typeface="PT Sans Bold"/>
                </a:rPr>
                <a:t>Análise exploratória</a:t>
              </a:r>
            </a:p>
          </p:txBody>
        </p:sp>
      </p:grpSp>
      <p:grpSp>
        <p:nvGrpSpPr>
          <p:cNvPr name="Group 24" id="24"/>
          <p:cNvGrpSpPr/>
          <p:nvPr/>
        </p:nvGrpSpPr>
        <p:grpSpPr>
          <a:xfrm rot="0">
            <a:off x="2335864" y="6294257"/>
            <a:ext cx="3384318" cy="1305575"/>
            <a:chOff x="0" y="0"/>
            <a:chExt cx="812800" cy="313556"/>
          </a:xfrm>
        </p:grpSpPr>
        <p:sp>
          <p:nvSpPr>
            <p:cNvPr name="Freeform 25" id="25"/>
            <p:cNvSpPr/>
            <p:nvPr/>
          </p:nvSpPr>
          <p:spPr>
            <a:xfrm flipH="false" flipV="false" rot="0">
              <a:off x="0" y="0"/>
              <a:ext cx="812800" cy="313556"/>
            </a:xfrm>
            <a:custGeom>
              <a:avLst/>
              <a:gdLst/>
              <a:ahLst/>
              <a:cxnLst/>
              <a:rect r="r" b="b" t="t" l="l"/>
              <a:pathLst>
                <a:path h="313556" w="812800">
                  <a:moveTo>
                    <a:pt x="116667" y="0"/>
                  </a:moveTo>
                  <a:lnTo>
                    <a:pt x="696133" y="0"/>
                  </a:lnTo>
                  <a:cubicBezTo>
                    <a:pt x="727075" y="0"/>
                    <a:pt x="756750" y="12292"/>
                    <a:pt x="778629" y="34171"/>
                  </a:cubicBezTo>
                  <a:cubicBezTo>
                    <a:pt x="800508" y="56050"/>
                    <a:pt x="812800" y="85725"/>
                    <a:pt x="812800" y="116667"/>
                  </a:cubicBezTo>
                  <a:lnTo>
                    <a:pt x="812800" y="196889"/>
                  </a:lnTo>
                  <a:cubicBezTo>
                    <a:pt x="812800" y="227831"/>
                    <a:pt x="800508" y="257505"/>
                    <a:pt x="778629" y="279385"/>
                  </a:cubicBezTo>
                  <a:cubicBezTo>
                    <a:pt x="756750" y="301264"/>
                    <a:pt x="727075" y="313556"/>
                    <a:pt x="696133" y="313556"/>
                  </a:cubicBezTo>
                  <a:lnTo>
                    <a:pt x="116667" y="313556"/>
                  </a:lnTo>
                  <a:cubicBezTo>
                    <a:pt x="85725" y="313556"/>
                    <a:pt x="56050" y="301264"/>
                    <a:pt x="34171" y="279385"/>
                  </a:cubicBezTo>
                  <a:cubicBezTo>
                    <a:pt x="12292" y="257505"/>
                    <a:pt x="0" y="227831"/>
                    <a:pt x="0" y="196889"/>
                  </a:cubicBezTo>
                  <a:lnTo>
                    <a:pt x="0" y="116667"/>
                  </a:lnTo>
                  <a:cubicBezTo>
                    <a:pt x="0" y="85725"/>
                    <a:pt x="12292" y="56050"/>
                    <a:pt x="34171" y="34171"/>
                  </a:cubicBezTo>
                  <a:cubicBezTo>
                    <a:pt x="56050" y="12292"/>
                    <a:pt x="85725" y="0"/>
                    <a:pt x="116667" y="0"/>
                  </a:cubicBezTo>
                  <a:close/>
                </a:path>
              </a:pathLst>
            </a:custGeom>
            <a:solidFill>
              <a:srgbClr val="FFFFFF"/>
            </a:solidFill>
          </p:spPr>
        </p:sp>
        <p:sp>
          <p:nvSpPr>
            <p:cNvPr name="TextBox 26" id="26"/>
            <p:cNvSpPr txBox="true"/>
            <p:nvPr/>
          </p:nvSpPr>
          <p:spPr>
            <a:xfrm>
              <a:off x="0" y="-123825"/>
              <a:ext cx="812800" cy="437381"/>
            </a:xfrm>
            <a:prstGeom prst="rect">
              <a:avLst/>
            </a:prstGeom>
          </p:spPr>
          <p:txBody>
            <a:bodyPr anchor="ctr" rtlCol="false" tIns="50800" lIns="50800" bIns="50800" rIns="50800"/>
            <a:lstStyle/>
            <a:p>
              <a:pPr algn="ctr">
                <a:lnSpc>
                  <a:spcPts val="4420"/>
                </a:lnSpc>
              </a:pPr>
              <a:r>
                <a:rPr lang="en-US" sz="2600">
                  <a:solidFill>
                    <a:srgbClr val="000000"/>
                  </a:solidFill>
                  <a:latin typeface="PT Sans Bold"/>
                </a:rPr>
                <a:t>Divisão dos dados entre treino e teste</a:t>
              </a:r>
            </a:p>
          </p:txBody>
        </p:sp>
      </p:grpSp>
      <p:grpSp>
        <p:nvGrpSpPr>
          <p:cNvPr name="Group 27" id="27"/>
          <p:cNvGrpSpPr/>
          <p:nvPr/>
        </p:nvGrpSpPr>
        <p:grpSpPr>
          <a:xfrm rot="0">
            <a:off x="7631695" y="6294257"/>
            <a:ext cx="3384318" cy="1305575"/>
            <a:chOff x="0" y="0"/>
            <a:chExt cx="812800" cy="313556"/>
          </a:xfrm>
        </p:grpSpPr>
        <p:sp>
          <p:nvSpPr>
            <p:cNvPr name="Freeform 28" id="28"/>
            <p:cNvSpPr/>
            <p:nvPr/>
          </p:nvSpPr>
          <p:spPr>
            <a:xfrm flipH="false" flipV="false" rot="0">
              <a:off x="0" y="0"/>
              <a:ext cx="812800" cy="313556"/>
            </a:xfrm>
            <a:custGeom>
              <a:avLst/>
              <a:gdLst/>
              <a:ahLst/>
              <a:cxnLst/>
              <a:rect r="r" b="b" t="t" l="l"/>
              <a:pathLst>
                <a:path h="313556" w="812800">
                  <a:moveTo>
                    <a:pt x="116667" y="0"/>
                  </a:moveTo>
                  <a:lnTo>
                    <a:pt x="696133" y="0"/>
                  </a:lnTo>
                  <a:cubicBezTo>
                    <a:pt x="727075" y="0"/>
                    <a:pt x="756750" y="12292"/>
                    <a:pt x="778629" y="34171"/>
                  </a:cubicBezTo>
                  <a:cubicBezTo>
                    <a:pt x="800508" y="56050"/>
                    <a:pt x="812800" y="85725"/>
                    <a:pt x="812800" y="116667"/>
                  </a:cubicBezTo>
                  <a:lnTo>
                    <a:pt x="812800" y="196889"/>
                  </a:lnTo>
                  <a:cubicBezTo>
                    <a:pt x="812800" y="227831"/>
                    <a:pt x="800508" y="257505"/>
                    <a:pt x="778629" y="279385"/>
                  </a:cubicBezTo>
                  <a:cubicBezTo>
                    <a:pt x="756750" y="301264"/>
                    <a:pt x="727075" y="313556"/>
                    <a:pt x="696133" y="313556"/>
                  </a:cubicBezTo>
                  <a:lnTo>
                    <a:pt x="116667" y="313556"/>
                  </a:lnTo>
                  <a:cubicBezTo>
                    <a:pt x="85725" y="313556"/>
                    <a:pt x="56050" y="301264"/>
                    <a:pt x="34171" y="279385"/>
                  </a:cubicBezTo>
                  <a:cubicBezTo>
                    <a:pt x="12292" y="257505"/>
                    <a:pt x="0" y="227831"/>
                    <a:pt x="0" y="196889"/>
                  </a:cubicBezTo>
                  <a:lnTo>
                    <a:pt x="0" y="116667"/>
                  </a:lnTo>
                  <a:cubicBezTo>
                    <a:pt x="0" y="85725"/>
                    <a:pt x="12292" y="56050"/>
                    <a:pt x="34171" y="34171"/>
                  </a:cubicBezTo>
                  <a:cubicBezTo>
                    <a:pt x="56050" y="12292"/>
                    <a:pt x="85725" y="0"/>
                    <a:pt x="116667" y="0"/>
                  </a:cubicBezTo>
                  <a:close/>
                </a:path>
              </a:pathLst>
            </a:custGeom>
            <a:solidFill>
              <a:srgbClr val="FFFFFF"/>
            </a:solidFill>
          </p:spPr>
        </p:sp>
        <p:sp>
          <p:nvSpPr>
            <p:cNvPr name="TextBox 29" id="29"/>
            <p:cNvSpPr txBox="true"/>
            <p:nvPr/>
          </p:nvSpPr>
          <p:spPr>
            <a:xfrm>
              <a:off x="0" y="-123825"/>
              <a:ext cx="812800" cy="437381"/>
            </a:xfrm>
            <a:prstGeom prst="rect">
              <a:avLst/>
            </a:prstGeom>
          </p:spPr>
          <p:txBody>
            <a:bodyPr anchor="ctr" rtlCol="false" tIns="50800" lIns="50800" bIns="50800" rIns="50800"/>
            <a:lstStyle/>
            <a:p>
              <a:pPr algn="ctr">
                <a:lnSpc>
                  <a:spcPts val="4420"/>
                </a:lnSpc>
              </a:pPr>
              <a:r>
                <a:rPr lang="en-US" sz="2600">
                  <a:solidFill>
                    <a:srgbClr val="000000"/>
                  </a:solidFill>
                  <a:latin typeface="PT Sans Bold"/>
                </a:rPr>
                <a:t>Ajuste e seleção de modelos diversos</a:t>
              </a:r>
            </a:p>
          </p:txBody>
        </p:sp>
      </p:grpSp>
      <p:grpSp>
        <p:nvGrpSpPr>
          <p:cNvPr name="Group 30" id="30"/>
          <p:cNvGrpSpPr/>
          <p:nvPr/>
        </p:nvGrpSpPr>
        <p:grpSpPr>
          <a:xfrm rot="0">
            <a:off x="12927525" y="6294257"/>
            <a:ext cx="3384318" cy="1305575"/>
            <a:chOff x="0" y="0"/>
            <a:chExt cx="812800" cy="313556"/>
          </a:xfrm>
        </p:grpSpPr>
        <p:sp>
          <p:nvSpPr>
            <p:cNvPr name="Freeform 31" id="31"/>
            <p:cNvSpPr/>
            <p:nvPr/>
          </p:nvSpPr>
          <p:spPr>
            <a:xfrm flipH="false" flipV="false" rot="0">
              <a:off x="0" y="0"/>
              <a:ext cx="812800" cy="313556"/>
            </a:xfrm>
            <a:custGeom>
              <a:avLst/>
              <a:gdLst/>
              <a:ahLst/>
              <a:cxnLst/>
              <a:rect r="r" b="b" t="t" l="l"/>
              <a:pathLst>
                <a:path h="313556" w="812800">
                  <a:moveTo>
                    <a:pt x="116667" y="0"/>
                  </a:moveTo>
                  <a:lnTo>
                    <a:pt x="696133" y="0"/>
                  </a:lnTo>
                  <a:cubicBezTo>
                    <a:pt x="727075" y="0"/>
                    <a:pt x="756750" y="12292"/>
                    <a:pt x="778629" y="34171"/>
                  </a:cubicBezTo>
                  <a:cubicBezTo>
                    <a:pt x="800508" y="56050"/>
                    <a:pt x="812800" y="85725"/>
                    <a:pt x="812800" y="116667"/>
                  </a:cubicBezTo>
                  <a:lnTo>
                    <a:pt x="812800" y="196889"/>
                  </a:lnTo>
                  <a:cubicBezTo>
                    <a:pt x="812800" y="227831"/>
                    <a:pt x="800508" y="257505"/>
                    <a:pt x="778629" y="279385"/>
                  </a:cubicBezTo>
                  <a:cubicBezTo>
                    <a:pt x="756750" y="301264"/>
                    <a:pt x="727075" y="313556"/>
                    <a:pt x="696133" y="313556"/>
                  </a:cubicBezTo>
                  <a:lnTo>
                    <a:pt x="116667" y="313556"/>
                  </a:lnTo>
                  <a:cubicBezTo>
                    <a:pt x="85725" y="313556"/>
                    <a:pt x="56050" y="301264"/>
                    <a:pt x="34171" y="279385"/>
                  </a:cubicBezTo>
                  <a:cubicBezTo>
                    <a:pt x="12292" y="257505"/>
                    <a:pt x="0" y="227831"/>
                    <a:pt x="0" y="196889"/>
                  </a:cubicBezTo>
                  <a:lnTo>
                    <a:pt x="0" y="116667"/>
                  </a:lnTo>
                  <a:cubicBezTo>
                    <a:pt x="0" y="85725"/>
                    <a:pt x="12292" y="56050"/>
                    <a:pt x="34171" y="34171"/>
                  </a:cubicBezTo>
                  <a:cubicBezTo>
                    <a:pt x="56050" y="12292"/>
                    <a:pt x="85725" y="0"/>
                    <a:pt x="116667" y="0"/>
                  </a:cubicBezTo>
                  <a:close/>
                </a:path>
              </a:pathLst>
            </a:custGeom>
            <a:solidFill>
              <a:srgbClr val="FFFFFF"/>
            </a:solidFill>
          </p:spPr>
        </p:sp>
        <p:sp>
          <p:nvSpPr>
            <p:cNvPr name="TextBox 32" id="32"/>
            <p:cNvSpPr txBox="true"/>
            <p:nvPr/>
          </p:nvSpPr>
          <p:spPr>
            <a:xfrm>
              <a:off x="0" y="-123825"/>
              <a:ext cx="812800" cy="437381"/>
            </a:xfrm>
            <a:prstGeom prst="rect">
              <a:avLst/>
            </a:prstGeom>
          </p:spPr>
          <p:txBody>
            <a:bodyPr anchor="ctr" rtlCol="false" tIns="50800" lIns="50800" bIns="50800" rIns="50800"/>
            <a:lstStyle/>
            <a:p>
              <a:pPr algn="ctr">
                <a:lnSpc>
                  <a:spcPts val="4420"/>
                </a:lnSpc>
              </a:pPr>
              <a:r>
                <a:rPr lang="en-US" sz="2600">
                  <a:solidFill>
                    <a:srgbClr val="000000"/>
                  </a:solidFill>
                  <a:latin typeface="PT Sans Bold"/>
                </a:rPr>
                <a:t>Seleção do modelo final</a:t>
              </a:r>
            </a:p>
          </p:txBody>
        </p:sp>
      </p:grpSp>
      <p:grpSp>
        <p:nvGrpSpPr>
          <p:cNvPr name="Group 33" id="33"/>
          <p:cNvGrpSpPr/>
          <p:nvPr/>
        </p:nvGrpSpPr>
        <p:grpSpPr>
          <a:xfrm rot="0">
            <a:off x="1602449" y="3845967"/>
            <a:ext cx="524507" cy="524507"/>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5EE4"/>
            </a:solidFill>
          </p:spPr>
        </p:sp>
        <p:sp>
          <p:nvSpPr>
            <p:cNvPr name="TextBox 35" id="35"/>
            <p:cNvSpPr txBox="true"/>
            <p:nvPr/>
          </p:nvSpPr>
          <p:spPr>
            <a:xfrm>
              <a:off x="76200" y="47625"/>
              <a:ext cx="660400" cy="688975"/>
            </a:xfrm>
            <a:prstGeom prst="rect">
              <a:avLst/>
            </a:prstGeom>
          </p:spPr>
          <p:txBody>
            <a:bodyPr anchor="ctr" rtlCol="false" tIns="50800" lIns="50800" bIns="50800" rIns="50800"/>
            <a:lstStyle/>
            <a:p>
              <a:pPr algn="ctr">
                <a:lnSpc>
                  <a:spcPts val="2099"/>
                </a:lnSpc>
              </a:pPr>
              <a:r>
                <a:rPr lang="en-US" sz="1499">
                  <a:solidFill>
                    <a:srgbClr val="FFFFFF"/>
                  </a:solidFill>
                  <a:latin typeface="Montserrat Semi-Bold"/>
                </a:rPr>
                <a:t>1</a:t>
              </a:r>
            </a:p>
          </p:txBody>
        </p:sp>
      </p:grpSp>
      <p:grpSp>
        <p:nvGrpSpPr>
          <p:cNvPr name="Group 36" id="36"/>
          <p:cNvGrpSpPr/>
          <p:nvPr/>
        </p:nvGrpSpPr>
        <p:grpSpPr>
          <a:xfrm rot="0">
            <a:off x="6887834" y="3845967"/>
            <a:ext cx="524507" cy="524507"/>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BDDC40"/>
            </a:solidFill>
            <a:ln cap="sq">
              <a:noFill/>
              <a:prstDash val="solid"/>
              <a:miter/>
            </a:ln>
          </p:spPr>
        </p:sp>
        <p:sp>
          <p:nvSpPr>
            <p:cNvPr name="TextBox 38" id="38"/>
            <p:cNvSpPr txBox="true"/>
            <p:nvPr/>
          </p:nvSpPr>
          <p:spPr>
            <a:xfrm>
              <a:off x="76200" y="47625"/>
              <a:ext cx="660400" cy="688975"/>
            </a:xfrm>
            <a:prstGeom prst="rect">
              <a:avLst/>
            </a:prstGeom>
          </p:spPr>
          <p:txBody>
            <a:bodyPr anchor="ctr" rtlCol="false" tIns="50800" lIns="50800" bIns="50800" rIns="50800"/>
            <a:lstStyle/>
            <a:p>
              <a:pPr algn="ctr" marL="0" indent="0" lvl="0">
                <a:lnSpc>
                  <a:spcPts val="2099"/>
                </a:lnSpc>
                <a:spcBef>
                  <a:spcPct val="0"/>
                </a:spcBef>
              </a:pPr>
              <a:r>
                <a:rPr lang="en-US" sz="1499" u="none">
                  <a:solidFill>
                    <a:srgbClr val="FFFFFF"/>
                  </a:solidFill>
                  <a:latin typeface="Montserrat Semi-Bold"/>
                </a:rPr>
                <a:t>2</a:t>
              </a:r>
            </a:p>
          </p:txBody>
        </p:sp>
      </p:grpSp>
      <p:grpSp>
        <p:nvGrpSpPr>
          <p:cNvPr name="Group 39" id="39"/>
          <p:cNvGrpSpPr/>
          <p:nvPr/>
        </p:nvGrpSpPr>
        <p:grpSpPr>
          <a:xfrm rot="0">
            <a:off x="12185900" y="3845967"/>
            <a:ext cx="524507" cy="524507"/>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A98A2"/>
            </a:solidFill>
            <a:ln cap="sq">
              <a:noFill/>
              <a:prstDash val="solid"/>
              <a:miter/>
            </a:ln>
          </p:spPr>
        </p:sp>
        <p:sp>
          <p:nvSpPr>
            <p:cNvPr name="TextBox 41" id="41"/>
            <p:cNvSpPr txBox="true"/>
            <p:nvPr/>
          </p:nvSpPr>
          <p:spPr>
            <a:xfrm>
              <a:off x="76200" y="47625"/>
              <a:ext cx="660400" cy="688975"/>
            </a:xfrm>
            <a:prstGeom prst="rect">
              <a:avLst/>
            </a:prstGeom>
          </p:spPr>
          <p:txBody>
            <a:bodyPr anchor="ctr" rtlCol="false" tIns="50800" lIns="50800" bIns="50800" rIns="50800"/>
            <a:lstStyle/>
            <a:p>
              <a:pPr algn="ctr" marL="0" indent="0" lvl="0">
                <a:lnSpc>
                  <a:spcPts val="2099"/>
                </a:lnSpc>
                <a:spcBef>
                  <a:spcPct val="0"/>
                </a:spcBef>
              </a:pPr>
              <a:r>
                <a:rPr lang="en-US" sz="1499" u="none">
                  <a:solidFill>
                    <a:srgbClr val="FFFFFF"/>
                  </a:solidFill>
                  <a:latin typeface="Montserrat Semi-Bold"/>
                </a:rPr>
                <a:t>3</a:t>
              </a:r>
            </a:p>
          </p:txBody>
        </p:sp>
      </p:grpSp>
      <p:grpSp>
        <p:nvGrpSpPr>
          <p:cNvPr name="Group 42" id="42"/>
          <p:cNvGrpSpPr/>
          <p:nvPr/>
        </p:nvGrpSpPr>
        <p:grpSpPr>
          <a:xfrm rot="0">
            <a:off x="1602449" y="6684791"/>
            <a:ext cx="524507" cy="524507"/>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4B4B"/>
            </a:solidFill>
            <a:ln cap="sq">
              <a:noFill/>
              <a:prstDash val="solid"/>
              <a:miter/>
            </a:ln>
          </p:spPr>
        </p:sp>
        <p:sp>
          <p:nvSpPr>
            <p:cNvPr name="TextBox 44" id="44"/>
            <p:cNvSpPr txBox="true"/>
            <p:nvPr/>
          </p:nvSpPr>
          <p:spPr>
            <a:xfrm>
              <a:off x="76200" y="47625"/>
              <a:ext cx="660400" cy="688975"/>
            </a:xfrm>
            <a:prstGeom prst="rect">
              <a:avLst/>
            </a:prstGeom>
          </p:spPr>
          <p:txBody>
            <a:bodyPr anchor="ctr" rtlCol="false" tIns="50800" lIns="50800" bIns="50800" rIns="50800"/>
            <a:lstStyle/>
            <a:p>
              <a:pPr algn="ctr" marL="0" indent="0" lvl="0">
                <a:lnSpc>
                  <a:spcPts val="2099"/>
                </a:lnSpc>
                <a:spcBef>
                  <a:spcPct val="0"/>
                </a:spcBef>
              </a:pPr>
              <a:r>
                <a:rPr lang="en-US" sz="1499" u="none">
                  <a:solidFill>
                    <a:srgbClr val="FFFFFF"/>
                  </a:solidFill>
                  <a:latin typeface="Montserrat Semi-Bold"/>
                </a:rPr>
                <a:t>4</a:t>
              </a:r>
            </a:p>
          </p:txBody>
        </p:sp>
      </p:grpSp>
      <p:grpSp>
        <p:nvGrpSpPr>
          <p:cNvPr name="Group 45" id="45"/>
          <p:cNvGrpSpPr/>
          <p:nvPr/>
        </p:nvGrpSpPr>
        <p:grpSpPr>
          <a:xfrm rot="0">
            <a:off x="6887834" y="6684791"/>
            <a:ext cx="524507" cy="524507"/>
            <a:chOff x="0" y="0"/>
            <a:chExt cx="812800" cy="812800"/>
          </a:xfrm>
        </p:grpSpPr>
        <p:sp>
          <p:nvSpPr>
            <p:cNvPr name="Freeform 46" id="4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7CDF"/>
            </a:solidFill>
          </p:spPr>
        </p:sp>
        <p:sp>
          <p:nvSpPr>
            <p:cNvPr name="TextBox 47" id="47"/>
            <p:cNvSpPr txBox="true"/>
            <p:nvPr/>
          </p:nvSpPr>
          <p:spPr>
            <a:xfrm>
              <a:off x="76200" y="47625"/>
              <a:ext cx="660400" cy="688975"/>
            </a:xfrm>
            <a:prstGeom prst="rect">
              <a:avLst/>
            </a:prstGeom>
          </p:spPr>
          <p:txBody>
            <a:bodyPr anchor="ctr" rtlCol="false" tIns="50800" lIns="50800" bIns="50800" rIns="50800"/>
            <a:lstStyle/>
            <a:p>
              <a:pPr algn="ctr">
                <a:lnSpc>
                  <a:spcPts val="2099"/>
                </a:lnSpc>
              </a:pPr>
              <a:r>
                <a:rPr lang="en-US" sz="1499">
                  <a:solidFill>
                    <a:srgbClr val="FFFFFF"/>
                  </a:solidFill>
                  <a:latin typeface="Montserrat Semi-Bold"/>
                </a:rPr>
                <a:t>5</a:t>
              </a:r>
            </a:p>
          </p:txBody>
        </p:sp>
      </p:grpSp>
      <p:grpSp>
        <p:nvGrpSpPr>
          <p:cNvPr name="Group 48" id="48"/>
          <p:cNvGrpSpPr/>
          <p:nvPr/>
        </p:nvGrpSpPr>
        <p:grpSpPr>
          <a:xfrm rot="0">
            <a:off x="12185900" y="6684791"/>
            <a:ext cx="524507" cy="524507"/>
            <a:chOff x="0" y="0"/>
            <a:chExt cx="812800" cy="812800"/>
          </a:xfrm>
        </p:grpSpPr>
        <p:sp>
          <p:nvSpPr>
            <p:cNvPr name="Freeform 49" id="4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2BF7E"/>
            </a:solidFill>
          </p:spPr>
        </p:sp>
        <p:sp>
          <p:nvSpPr>
            <p:cNvPr name="TextBox 50" id="50"/>
            <p:cNvSpPr txBox="true"/>
            <p:nvPr/>
          </p:nvSpPr>
          <p:spPr>
            <a:xfrm>
              <a:off x="76200" y="47625"/>
              <a:ext cx="660400" cy="688975"/>
            </a:xfrm>
            <a:prstGeom prst="rect">
              <a:avLst/>
            </a:prstGeom>
          </p:spPr>
          <p:txBody>
            <a:bodyPr anchor="ctr" rtlCol="false" tIns="50800" lIns="50800" bIns="50800" rIns="50800"/>
            <a:lstStyle/>
            <a:p>
              <a:pPr algn="ctr">
                <a:lnSpc>
                  <a:spcPts val="2099"/>
                </a:lnSpc>
              </a:pPr>
              <a:r>
                <a:rPr lang="en-US" sz="1499">
                  <a:solidFill>
                    <a:srgbClr val="FFFFFF"/>
                  </a:solidFill>
                  <a:latin typeface="Montserrat Semi-Bold"/>
                </a:rPr>
                <a:t>6</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AD00"/>
        </a:solidFill>
      </p:bgPr>
    </p:bg>
    <p:spTree>
      <p:nvGrpSpPr>
        <p:cNvPr id="1" name=""/>
        <p:cNvGrpSpPr/>
        <p:nvPr/>
      </p:nvGrpSpPr>
      <p:grpSpPr>
        <a:xfrm>
          <a:off x="0" y="0"/>
          <a:ext cx="0" cy="0"/>
          <a:chOff x="0" y="0"/>
          <a:chExt cx="0" cy="0"/>
        </a:xfrm>
      </p:grpSpPr>
      <p:grpSp>
        <p:nvGrpSpPr>
          <p:cNvPr name="Group 2" id="2"/>
          <p:cNvGrpSpPr/>
          <p:nvPr/>
        </p:nvGrpSpPr>
        <p:grpSpPr>
          <a:xfrm rot="-5400000">
            <a:off x="-558448" y="-484654"/>
            <a:ext cx="11215802" cy="11089505"/>
            <a:chOff x="0" y="0"/>
            <a:chExt cx="2953956" cy="2920693"/>
          </a:xfrm>
        </p:grpSpPr>
        <p:sp>
          <p:nvSpPr>
            <p:cNvPr name="Freeform 3" id="3"/>
            <p:cNvSpPr/>
            <p:nvPr/>
          </p:nvSpPr>
          <p:spPr>
            <a:xfrm flipH="false" flipV="false" rot="0">
              <a:off x="0" y="0"/>
              <a:ext cx="2953956" cy="2920693"/>
            </a:xfrm>
            <a:custGeom>
              <a:avLst/>
              <a:gdLst/>
              <a:ahLst/>
              <a:cxnLst/>
              <a:rect r="r" b="b" t="t" l="l"/>
              <a:pathLst>
                <a:path h="2920693" w="2953956">
                  <a:moveTo>
                    <a:pt x="0" y="0"/>
                  </a:moveTo>
                  <a:lnTo>
                    <a:pt x="2953956" y="0"/>
                  </a:lnTo>
                  <a:lnTo>
                    <a:pt x="2953956" y="2920693"/>
                  </a:lnTo>
                  <a:lnTo>
                    <a:pt x="0" y="2920693"/>
                  </a:lnTo>
                  <a:close/>
                </a:path>
              </a:pathLst>
            </a:custGeom>
            <a:solidFill>
              <a:srgbClr val="0B1541"/>
            </a:solidFill>
          </p:spPr>
        </p:sp>
        <p:sp>
          <p:nvSpPr>
            <p:cNvPr name="TextBox 4" id="4"/>
            <p:cNvSpPr txBox="true"/>
            <p:nvPr/>
          </p:nvSpPr>
          <p:spPr>
            <a:xfrm>
              <a:off x="0" y="-123825"/>
              <a:ext cx="2953956" cy="3044518"/>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5400000">
            <a:off x="10950260" y="5061438"/>
            <a:ext cx="12020550" cy="164123"/>
            <a:chOff x="0" y="0"/>
            <a:chExt cx="3165906" cy="43226"/>
          </a:xfrm>
        </p:grpSpPr>
        <p:sp>
          <p:nvSpPr>
            <p:cNvPr name="Freeform 6" id="6"/>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7" id="7"/>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8" id="8"/>
          <p:cNvGrpSpPr/>
          <p:nvPr/>
        </p:nvGrpSpPr>
        <p:grpSpPr>
          <a:xfrm rot="-5400000">
            <a:off x="12198101" y="4214632"/>
            <a:ext cx="11215802" cy="1690933"/>
            <a:chOff x="0" y="0"/>
            <a:chExt cx="2953956" cy="445349"/>
          </a:xfrm>
        </p:grpSpPr>
        <p:sp>
          <p:nvSpPr>
            <p:cNvPr name="Freeform 9" id="9"/>
            <p:cNvSpPr/>
            <p:nvPr/>
          </p:nvSpPr>
          <p:spPr>
            <a:xfrm flipH="false" flipV="false" rot="0">
              <a:off x="0" y="0"/>
              <a:ext cx="2953956" cy="445349"/>
            </a:xfrm>
            <a:custGeom>
              <a:avLst/>
              <a:gdLst/>
              <a:ahLst/>
              <a:cxnLst/>
              <a:rect r="r" b="b" t="t" l="l"/>
              <a:pathLst>
                <a:path h="445349" w="2953956">
                  <a:moveTo>
                    <a:pt x="0" y="0"/>
                  </a:moveTo>
                  <a:lnTo>
                    <a:pt x="2953956" y="0"/>
                  </a:lnTo>
                  <a:lnTo>
                    <a:pt x="2953956" y="445349"/>
                  </a:lnTo>
                  <a:lnTo>
                    <a:pt x="0" y="445349"/>
                  </a:lnTo>
                  <a:close/>
                </a:path>
              </a:pathLst>
            </a:custGeom>
            <a:solidFill>
              <a:srgbClr val="F5F1DC"/>
            </a:solidFill>
          </p:spPr>
        </p:sp>
        <p:sp>
          <p:nvSpPr>
            <p:cNvPr name="TextBox 10" id="10"/>
            <p:cNvSpPr txBox="true"/>
            <p:nvPr/>
          </p:nvSpPr>
          <p:spPr>
            <a:xfrm>
              <a:off x="0" y="-123825"/>
              <a:ext cx="2953956" cy="569174"/>
            </a:xfrm>
            <a:prstGeom prst="rect">
              <a:avLst/>
            </a:prstGeom>
          </p:spPr>
          <p:txBody>
            <a:bodyPr anchor="ctr" rtlCol="false" tIns="50800" lIns="50800" bIns="50800" rIns="50800"/>
            <a:lstStyle/>
            <a:p>
              <a:pPr algn="ctr">
                <a:lnSpc>
                  <a:spcPts val="4420"/>
                </a:lnSpc>
              </a:pPr>
            </a:p>
          </p:txBody>
        </p:sp>
      </p:grpSp>
      <p:grpSp>
        <p:nvGrpSpPr>
          <p:cNvPr name="Group 11" id="11"/>
          <p:cNvGrpSpPr/>
          <p:nvPr/>
        </p:nvGrpSpPr>
        <p:grpSpPr>
          <a:xfrm rot="-5400000">
            <a:off x="6768605" y="596230"/>
            <a:ext cx="13664400" cy="9094540"/>
            <a:chOff x="0" y="0"/>
            <a:chExt cx="18219200" cy="12126053"/>
          </a:xfrm>
        </p:grpSpPr>
        <p:grpSp>
          <p:nvGrpSpPr>
            <p:cNvPr name="Group 12" id="12"/>
            <p:cNvGrpSpPr/>
            <p:nvPr/>
          </p:nvGrpSpPr>
          <p:grpSpPr>
            <a:xfrm rot="0">
              <a:off x="1095900" y="855961"/>
              <a:ext cx="16027400" cy="218831"/>
              <a:chOff x="0" y="0"/>
              <a:chExt cx="3165906" cy="43226"/>
            </a:xfrm>
          </p:grpSpPr>
          <p:sp>
            <p:nvSpPr>
              <p:cNvPr name="Freeform 13" id="13"/>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14" id="14"/>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0">
              <a:off x="0" y="3285507"/>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8" id="18"/>
            <p:cNvGrpSpPr/>
            <p:nvPr/>
          </p:nvGrpSpPr>
          <p:grpSpPr>
            <a:xfrm rot="0">
              <a:off x="11570400" y="3285507"/>
              <a:ext cx="2788000" cy="93675"/>
              <a:chOff x="0" y="0"/>
              <a:chExt cx="547795" cy="18406"/>
            </a:xfrm>
          </p:grpSpPr>
          <p:sp>
            <p:nvSpPr>
              <p:cNvPr name="Freeform 19" id="1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0" id="2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1" id="21"/>
            <p:cNvGrpSpPr/>
            <p:nvPr/>
          </p:nvGrpSpPr>
          <p:grpSpPr>
            <a:xfrm rot="0">
              <a:off x="3860800" y="3285507"/>
              <a:ext cx="2788000" cy="93675"/>
              <a:chOff x="0" y="0"/>
              <a:chExt cx="547795" cy="18406"/>
            </a:xfrm>
          </p:grpSpPr>
          <p:sp>
            <p:nvSpPr>
              <p:cNvPr name="Freeform 22" id="2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3" id="2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4" id="24"/>
            <p:cNvGrpSpPr/>
            <p:nvPr/>
          </p:nvGrpSpPr>
          <p:grpSpPr>
            <a:xfrm rot="0">
              <a:off x="15431200" y="3285507"/>
              <a:ext cx="2788000" cy="93675"/>
              <a:chOff x="0" y="0"/>
              <a:chExt cx="547795" cy="18406"/>
            </a:xfrm>
          </p:grpSpPr>
          <p:sp>
            <p:nvSpPr>
              <p:cNvPr name="Freeform 25" id="25"/>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6" id="26"/>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7" id="27"/>
            <p:cNvGrpSpPr/>
            <p:nvPr/>
          </p:nvGrpSpPr>
          <p:grpSpPr>
            <a:xfrm rot="0">
              <a:off x="7715600" y="3285507"/>
              <a:ext cx="2788000" cy="93675"/>
              <a:chOff x="0" y="0"/>
              <a:chExt cx="547795" cy="18406"/>
            </a:xfrm>
          </p:grpSpPr>
          <p:sp>
            <p:nvSpPr>
              <p:cNvPr name="Freeform 28" id="28"/>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9" id="29"/>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0" id="30"/>
            <p:cNvGrpSpPr/>
            <p:nvPr/>
          </p:nvGrpSpPr>
          <p:grpSpPr>
            <a:xfrm rot="0">
              <a:off x="0" y="8069329"/>
              <a:ext cx="2788000" cy="93675"/>
              <a:chOff x="0" y="0"/>
              <a:chExt cx="547795" cy="18406"/>
            </a:xfrm>
          </p:grpSpPr>
          <p:sp>
            <p:nvSpPr>
              <p:cNvPr name="Freeform 31" id="31"/>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2" id="32"/>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3" id="33"/>
            <p:cNvGrpSpPr/>
            <p:nvPr/>
          </p:nvGrpSpPr>
          <p:grpSpPr>
            <a:xfrm rot="0">
              <a:off x="11570400" y="8069329"/>
              <a:ext cx="2788000" cy="93675"/>
              <a:chOff x="0" y="0"/>
              <a:chExt cx="547795" cy="18406"/>
            </a:xfrm>
          </p:grpSpPr>
          <p:sp>
            <p:nvSpPr>
              <p:cNvPr name="Freeform 34" id="34"/>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5" id="35"/>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6" id="36"/>
            <p:cNvGrpSpPr/>
            <p:nvPr/>
          </p:nvGrpSpPr>
          <p:grpSpPr>
            <a:xfrm rot="0">
              <a:off x="3860800" y="8069329"/>
              <a:ext cx="2788000" cy="93675"/>
              <a:chOff x="0" y="0"/>
              <a:chExt cx="547795" cy="18406"/>
            </a:xfrm>
          </p:grpSpPr>
          <p:sp>
            <p:nvSpPr>
              <p:cNvPr name="Freeform 37" id="3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8" id="3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9" id="39"/>
            <p:cNvGrpSpPr/>
            <p:nvPr/>
          </p:nvGrpSpPr>
          <p:grpSpPr>
            <a:xfrm rot="0">
              <a:off x="15431200" y="8069329"/>
              <a:ext cx="2788000" cy="93675"/>
              <a:chOff x="0" y="0"/>
              <a:chExt cx="547795" cy="18406"/>
            </a:xfrm>
          </p:grpSpPr>
          <p:sp>
            <p:nvSpPr>
              <p:cNvPr name="Freeform 40" id="4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41" id="4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42" id="42"/>
            <p:cNvGrpSpPr/>
            <p:nvPr/>
          </p:nvGrpSpPr>
          <p:grpSpPr>
            <a:xfrm rot="0">
              <a:off x="7715600" y="8069329"/>
              <a:ext cx="2788000" cy="93675"/>
              <a:chOff x="0" y="0"/>
              <a:chExt cx="547795" cy="18406"/>
            </a:xfrm>
          </p:grpSpPr>
          <p:sp>
            <p:nvSpPr>
              <p:cNvPr name="Freeform 43" id="4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44" id="4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45" id="45"/>
            <p:cNvGrpSpPr/>
            <p:nvPr/>
          </p:nvGrpSpPr>
          <p:grpSpPr>
            <a:xfrm rot="0">
              <a:off x="1095900" y="5589898"/>
              <a:ext cx="16027400" cy="218831"/>
              <a:chOff x="0" y="0"/>
              <a:chExt cx="3165906" cy="43226"/>
            </a:xfrm>
          </p:grpSpPr>
          <p:sp>
            <p:nvSpPr>
              <p:cNvPr name="Freeform 46" id="46"/>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47" id="47"/>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48" id="48"/>
            <p:cNvGrpSpPr/>
            <p:nvPr/>
          </p:nvGrpSpPr>
          <p:grpSpPr>
            <a:xfrm rot="5400000">
              <a:off x="3517479" y="593662"/>
              <a:ext cx="1930752" cy="743429"/>
              <a:chOff x="0" y="0"/>
              <a:chExt cx="812800" cy="312966"/>
            </a:xfrm>
          </p:grpSpPr>
          <p:sp>
            <p:nvSpPr>
              <p:cNvPr name="Freeform 49" id="49"/>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50" id="50"/>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51" id="51"/>
            <p:cNvGrpSpPr/>
            <p:nvPr/>
          </p:nvGrpSpPr>
          <p:grpSpPr>
            <a:xfrm rot="5400000">
              <a:off x="4153285" y="635806"/>
              <a:ext cx="659140" cy="659140"/>
              <a:chOff x="0" y="0"/>
              <a:chExt cx="812800" cy="812800"/>
            </a:xfrm>
          </p:grpSpPr>
          <p:sp>
            <p:nvSpPr>
              <p:cNvPr name="Freeform 52" id="5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3" id="53"/>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54" id="54"/>
            <p:cNvGrpSpPr/>
            <p:nvPr/>
          </p:nvGrpSpPr>
          <p:grpSpPr>
            <a:xfrm rot="7531530">
              <a:off x="8627140" y="1449622"/>
              <a:ext cx="1930752" cy="743429"/>
              <a:chOff x="0" y="0"/>
              <a:chExt cx="812800" cy="312966"/>
            </a:xfrm>
          </p:grpSpPr>
          <p:sp>
            <p:nvSpPr>
              <p:cNvPr name="Freeform 55" id="55"/>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22BF7E"/>
              </a:solidFill>
            </p:spPr>
          </p:sp>
          <p:sp>
            <p:nvSpPr>
              <p:cNvPr name="TextBox 56" id="56"/>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57" id="57"/>
            <p:cNvGrpSpPr/>
            <p:nvPr/>
          </p:nvGrpSpPr>
          <p:grpSpPr>
            <a:xfrm rot="7531530">
              <a:off x="9262946" y="1491767"/>
              <a:ext cx="659140" cy="659140"/>
              <a:chOff x="0" y="0"/>
              <a:chExt cx="812800" cy="812800"/>
            </a:xfrm>
          </p:grpSpPr>
          <p:sp>
            <p:nvSpPr>
              <p:cNvPr name="Freeform 58" id="5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9" id="59"/>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60" id="60"/>
            <p:cNvGrpSpPr/>
            <p:nvPr/>
          </p:nvGrpSpPr>
          <p:grpSpPr>
            <a:xfrm rot="4098149">
              <a:off x="3889194" y="10719935"/>
              <a:ext cx="1930752" cy="743429"/>
              <a:chOff x="0" y="0"/>
              <a:chExt cx="812800" cy="312966"/>
            </a:xfrm>
          </p:grpSpPr>
          <p:sp>
            <p:nvSpPr>
              <p:cNvPr name="Freeform 61" id="61"/>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FF4B4B"/>
              </a:solidFill>
            </p:spPr>
          </p:sp>
          <p:sp>
            <p:nvSpPr>
              <p:cNvPr name="TextBox 62" id="62"/>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63" id="63"/>
            <p:cNvGrpSpPr/>
            <p:nvPr/>
          </p:nvGrpSpPr>
          <p:grpSpPr>
            <a:xfrm rot="4098149">
              <a:off x="4524999" y="10762080"/>
              <a:ext cx="659140" cy="659140"/>
              <a:chOff x="0" y="0"/>
              <a:chExt cx="812800" cy="812800"/>
            </a:xfrm>
          </p:grpSpPr>
          <p:sp>
            <p:nvSpPr>
              <p:cNvPr name="Freeform 64" id="6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5" id="65"/>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66" id="66"/>
            <p:cNvGrpSpPr/>
            <p:nvPr/>
          </p:nvGrpSpPr>
          <p:grpSpPr>
            <a:xfrm rot="0">
              <a:off x="9220802" y="10926527"/>
              <a:ext cx="1930752" cy="743429"/>
              <a:chOff x="0" y="0"/>
              <a:chExt cx="812800" cy="312966"/>
            </a:xfrm>
          </p:grpSpPr>
          <p:sp>
            <p:nvSpPr>
              <p:cNvPr name="Freeform 67" id="67"/>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68" id="68"/>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69" id="69"/>
            <p:cNvGrpSpPr/>
            <p:nvPr/>
          </p:nvGrpSpPr>
          <p:grpSpPr>
            <a:xfrm rot="0">
              <a:off x="9856607" y="10968671"/>
              <a:ext cx="659140" cy="659140"/>
              <a:chOff x="0" y="0"/>
              <a:chExt cx="812800" cy="812800"/>
            </a:xfrm>
          </p:grpSpPr>
          <p:sp>
            <p:nvSpPr>
              <p:cNvPr name="Freeform 70" id="7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1" id="71"/>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72" id="72"/>
            <p:cNvGrpSpPr/>
            <p:nvPr/>
          </p:nvGrpSpPr>
          <p:grpSpPr>
            <a:xfrm rot="-5620548">
              <a:off x="12840443" y="4230963"/>
              <a:ext cx="1930752" cy="743429"/>
              <a:chOff x="0" y="0"/>
              <a:chExt cx="812800" cy="312966"/>
            </a:xfrm>
          </p:grpSpPr>
          <p:sp>
            <p:nvSpPr>
              <p:cNvPr name="Freeform 73" id="73"/>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A87CDF"/>
              </a:solidFill>
            </p:spPr>
          </p:sp>
          <p:sp>
            <p:nvSpPr>
              <p:cNvPr name="TextBox 74" id="74"/>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75" id="75"/>
            <p:cNvGrpSpPr/>
            <p:nvPr/>
          </p:nvGrpSpPr>
          <p:grpSpPr>
            <a:xfrm rot="-5620548">
              <a:off x="13476249" y="4273107"/>
              <a:ext cx="659140" cy="659140"/>
              <a:chOff x="0" y="0"/>
              <a:chExt cx="812800" cy="812800"/>
            </a:xfrm>
          </p:grpSpPr>
          <p:sp>
            <p:nvSpPr>
              <p:cNvPr name="Freeform 76" id="7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7" id="77"/>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78" id="78"/>
          <p:cNvGrpSpPr/>
          <p:nvPr/>
        </p:nvGrpSpPr>
        <p:grpSpPr>
          <a:xfrm rot="0">
            <a:off x="1028700" y="3692212"/>
            <a:ext cx="8101301" cy="4104198"/>
            <a:chOff x="0" y="0"/>
            <a:chExt cx="10801735" cy="5472264"/>
          </a:xfrm>
        </p:grpSpPr>
        <p:sp>
          <p:nvSpPr>
            <p:cNvPr name="TextBox 79" id="79"/>
            <p:cNvSpPr txBox="true"/>
            <p:nvPr/>
          </p:nvSpPr>
          <p:spPr>
            <a:xfrm rot="0">
              <a:off x="0" y="66675"/>
              <a:ext cx="10801735" cy="664845"/>
            </a:xfrm>
            <a:prstGeom prst="rect">
              <a:avLst/>
            </a:prstGeom>
          </p:spPr>
          <p:txBody>
            <a:bodyPr anchor="t" rtlCol="false" tIns="0" lIns="0" bIns="0" rIns="0">
              <a:spAutoFit/>
            </a:bodyPr>
            <a:lstStyle/>
            <a:p>
              <a:pPr algn="l" marL="0" indent="0" lvl="0">
                <a:lnSpc>
                  <a:spcPts val="3600"/>
                </a:lnSpc>
                <a:spcBef>
                  <a:spcPct val="0"/>
                </a:spcBef>
              </a:pPr>
              <a:r>
                <a:rPr lang="en-US" sz="3600" spc="72">
                  <a:solidFill>
                    <a:srgbClr val="F88219"/>
                  </a:solidFill>
                  <a:latin typeface="Montserrat Bold"/>
                </a:rPr>
                <a:t>OBSERVAÇÕES IMPOSSÍVEIS</a:t>
              </a:r>
            </a:p>
          </p:txBody>
        </p:sp>
        <p:sp>
          <p:nvSpPr>
            <p:cNvPr name="TextBox 80" id="80"/>
            <p:cNvSpPr txBox="true"/>
            <p:nvPr/>
          </p:nvSpPr>
          <p:spPr>
            <a:xfrm rot="0">
              <a:off x="0" y="1071079"/>
              <a:ext cx="10801735" cy="4401186"/>
            </a:xfrm>
            <a:prstGeom prst="rect">
              <a:avLst/>
            </a:prstGeom>
          </p:spPr>
          <p:txBody>
            <a:bodyPr anchor="t" rtlCol="false" tIns="0" lIns="0" bIns="0" rIns="0">
              <a:spAutoFit/>
            </a:bodyPr>
            <a:lstStyle/>
            <a:p>
              <a:pPr algn="l" marL="0" indent="0" lvl="0">
                <a:lnSpc>
                  <a:spcPts val="3779"/>
                </a:lnSpc>
                <a:spcBef>
                  <a:spcPct val="0"/>
                </a:spcBef>
              </a:pPr>
              <a:r>
                <a:rPr lang="en-US" sz="2699">
                  <a:solidFill>
                    <a:srgbClr val="FFFFFF"/>
                  </a:solidFill>
                  <a:latin typeface="PT Sans"/>
                </a:rPr>
                <a:t>Combinando as variáveis AGE e SENIORITY, pudemos calcular a idade dos motoristas ao obterem suas habilitações. Porém, </a:t>
              </a:r>
              <a:r>
                <a:rPr lang="en-US" sz="2699">
                  <a:solidFill>
                    <a:srgbClr val="FF4B4B"/>
                  </a:solidFill>
                  <a:latin typeface="PT Sans Bold"/>
                </a:rPr>
                <a:t>em 114 observações essa idade é inferior a 18 anos</a:t>
              </a:r>
              <a:r>
                <a:rPr lang="en-US" sz="2699">
                  <a:solidFill>
                    <a:srgbClr val="FFFFFF"/>
                  </a:solidFill>
                  <a:latin typeface="PT Sans"/>
                </a:rPr>
                <a:t>, o que não é condizente com a legislação do país. Desse modo, </a:t>
              </a:r>
              <a:r>
                <a:rPr lang="en-US" sz="2699">
                  <a:solidFill>
                    <a:srgbClr val="FF4B4B"/>
                  </a:solidFill>
                  <a:latin typeface="PT Sans Bold"/>
                </a:rPr>
                <a:t>removemos as observações do conjunto de dados</a:t>
              </a:r>
              <a:r>
                <a:rPr lang="en-US" sz="2699">
                  <a:solidFill>
                    <a:srgbClr val="FFFFFF"/>
                  </a:solidFill>
                  <a:latin typeface="PT Sans"/>
                </a:rPr>
                <a:t> antes de prosseguirmos com as análises.</a:t>
              </a:r>
            </a:p>
          </p:txBody>
        </p:sp>
      </p:grpSp>
      <p:grpSp>
        <p:nvGrpSpPr>
          <p:cNvPr name="Group 81" id="81"/>
          <p:cNvGrpSpPr/>
          <p:nvPr/>
        </p:nvGrpSpPr>
        <p:grpSpPr>
          <a:xfrm rot="0">
            <a:off x="10879955" y="-192360"/>
            <a:ext cx="5716514" cy="8524014"/>
            <a:chOff x="0" y="0"/>
            <a:chExt cx="7622019" cy="11365351"/>
          </a:xfrm>
        </p:grpSpPr>
        <p:grpSp>
          <p:nvGrpSpPr>
            <p:cNvPr name="Group 82" id="82"/>
            <p:cNvGrpSpPr/>
            <p:nvPr/>
          </p:nvGrpSpPr>
          <p:grpSpPr>
            <a:xfrm rot="0">
              <a:off x="4062685" y="3907822"/>
              <a:ext cx="259157" cy="922763"/>
              <a:chOff x="0" y="0"/>
              <a:chExt cx="39938" cy="142206"/>
            </a:xfrm>
          </p:grpSpPr>
          <p:sp>
            <p:nvSpPr>
              <p:cNvPr name="Freeform 83" id="83"/>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84" id="84"/>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85" id="85"/>
            <p:cNvGrpSpPr/>
            <p:nvPr/>
          </p:nvGrpSpPr>
          <p:grpSpPr>
            <a:xfrm rot="0">
              <a:off x="6732983" y="3907822"/>
              <a:ext cx="259157" cy="922763"/>
              <a:chOff x="0" y="0"/>
              <a:chExt cx="39938" cy="142206"/>
            </a:xfrm>
          </p:grpSpPr>
          <p:sp>
            <p:nvSpPr>
              <p:cNvPr name="Freeform 86" id="86"/>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87" id="87"/>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88" id="88"/>
            <p:cNvGrpSpPr/>
            <p:nvPr/>
          </p:nvGrpSpPr>
          <p:grpSpPr>
            <a:xfrm rot="0">
              <a:off x="4062685" y="7167221"/>
              <a:ext cx="259157" cy="922763"/>
              <a:chOff x="0" y="0"/>
              <a:chExt cx="39938" cy="142206"/>
            </a:xfrm>
          </p:grpSpPr>
          <p:sp>
            <p:nvSpPr>
              <p:cNvPr name="Freeform 89" id="89"/>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0" id="90"/>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91" id="91"/>
            <p:cNvGrpSpPr/>
            <p:nvPr/>
          </p:nvGrpSpPr>
          <p:grpSpPr>
            <a:xfrm rot="0">
              <a:off x="6732983" y="7167221"/>
              <a:ext cx="259157" cy="922763"/>
              <a:chOff x="0" y="0"/>
              <a:chExt cx="39938" cy="142206"/>
            </a:xfrm>
          </p:grpSpPr>
          <p:sp>
            <p:nvSpPr>
              <p:cNvPr name="Freeform 92" id="92"/>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3" id="93"/>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94" id="94"/>
            <p:cNvGrpSpPr/>
            <p:nvPr/>
          </p:nvGrpSpPr>
          <p:grpSpPr>
            <a:xfrm rot="1071862">
              <a:off x="1181574" y="6064359"/>
              <a:ext cx="259157" cy="922763"/>
              <a:chOff x="0" y="0"/>
              <a:chExt cx="39938" cy="142206"/>
            </a:xfrm>
          </p:grpSpPr>
          <p:sp>
            <p:nvSpPr>
              <p:cNvPr name="Freeform 95" id="95"/>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6" id="96"/>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97" id="97"/>
            <p:cNvGrpSpPr/>
            <p:nvPr/>
          </p:nvGrpSpPr>
          <p:grpSpPr>
            <a:xfrm rot="1071862">
              <a:off x="3723125" y="6883513"/>
              <a:ext cx="259157" cy="922763"/>
              <a:chOff x="0" y="0"/>
              <a:chExt cx="39938" cy="142206"/>
            </a:xfrm>
          </p:grpSpPr>
          <p:sp>
            <p:nvSpPr>
              <p:cNvPr name="Freeform 98" id="9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9" id="99"/>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100" id="100"/>
            <p:cNvGrpSpPr/>
            <p:nvPr/>
          </p:nvGrpSpPr>
          <p:grpSpPr>
            <a:xfrm rot="1071862">
              <a:off x="181705" y="9166608"/>
              <a:ext cx="259157" cy="922763"/>
              <a:chOff x="0" y="0"/>
              <a:chExt cx="39938" cy="142206"/>
            </a:xfrm>
          </p:grpSpPr>
          <p:sp>
            <p:nvSpPr>
              <p:cNvPr name="Freeform 101" id="10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02" id="102"/>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103" id="103"/>
            <p:cNvGrpSpPr/>
            <p:nvPr/>
          </p:nvGrpSpPr>
          <p:grpSpPr>
            <a:xfrm rot="1071862">
              <a:off x="2723256" y="9985762"/>
              <a:ext cx="259157" cy="922763"/>
              <a:chOff x="0" y="0"/>
              <a:chExt cx="39938" cy="142206"/>
            </a:xfrm>
          </p:grpSpPr>
          <p:sp>
            <p:nvSpPr>
              <p:cNvPr name="Freeform 104" id="104"/>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05" id="105"/>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sp>
          <p:nvSpPr>
            <p:cNvPr name="Freeform 106" id="106"/>
            <p:cNvSpPr/>
            <p:nvPr/>
          </p:nvSpPr>
          <p:spPr>
            <a:xfrm flipH="false" flipV="false" rot="-9721201">
              <a:off x="1226583" y="2546320"/>
              <a:ext cx="4252364" cy="3907822"/>
            </a:xfrm>
            <a:custGeom>
              <a:avLst/>
              <a:gdLst/>
              <a:ahLst/>
              <a:cxnLst/>
              <a:rect r="r" b="b" t="t" l="l"/>
              <a:pathLst>
                <a:path h="3907822" w="4252364">
                  <a:moveTo>
                    <a:pt x="0" y="0"/>
                  </a:moveTo>
                  <a:lnTo>
                    <a:pt x="4252364" y="0"/>
                  </a:lnTo>
                  <a:lnTo>
                    <a:pt x="4252364" y="3907821"/>
                  </a:lnTo>
                  <a:lnTo>
                    <a:pt x="0" y="3907821"/>
                  </a:lnTo>
                  <a:lnTo>
                    <a:pt x="0" y="0"/>
                  </a:lnTo>
                  <a:close/>
                </a:path>
              </a:pathLst>
            </a:custGeom>
            <a:blipFill>
              <a:blip r:embed="rId2"/>
              <a:stretch>
                <a:fillRect l="0" t="-20079" r="0" b="-2015"/>
              </a:stretch>
            </a:blipFill>
          </p:spPr>
        </p:sp>
        <p:grpSp>
          <p:nvGrpSpPr>
            <p:cNvPr name="Group 107" id="107"/>
            <p:cNvGrpSpPr/>
            <p:nvPr/>
          </p:nvGrpSpPr>
          <p:grpSpPr>
            <a:xfrm rot="-9721201">
              <a:off x="764629" y="5697725"/>
              <a:ext cx="2703356" cy="5381796"/>
              <a:chOff x="0" y="0"/>
              <a:chExt cx="544375" cy="1083733"/>
            </a:xfrm>
          </p:grpSpPr>
          <p:sp>
            <p:nvSpPr>
              <p:cNvPr name="Freeform 108" id="108"/>
              <p:cNvSpPr/>
              <p:nvPr/>
            </p:nvSpPr>
            <p:spPr>
              <a:xfrm flipH="false" flipV="false" rot="0">
                <a:off x="0" y="0"/>
                <a:ext cx="544375" cy="1083733"/>
              </a:xfrm>
              <a:custGeom>
                <a:avLst/>
                <a:gdLst/>
                <a:ahLst/>
                <a:cxnLst/>
                <a:rect r="r" b="b" t="t" l="l"/>
                <a:pathLst>
                  <a:path h="1083733" w="544375">
                    <a:moveTo>
                      <a:pt x="195773" y="0"/>
                    </a:moveTo>
                    <a:lnTo>
                      <a:pt x="348603" y="0"/>
                    </a:lnTo>
                    <a:cubicBezTo>
                      <a:pt x="400525" y="0"/>
                      <a:pt x="450320" y="20626"/>
                      <a:pt x="487035" y="57341"/>
                    </a:cubicBezTo>
                    <a:cubicBezTo>
                      <a:pt x="523749" y="94055"/>
                      <a:pt x="544375" y="143851"/>
                      <a:pt x="544375" y="195773"/>
                    </a:cubicBezTo>
                    <a:lnTo>
                      <a:pt x="544375" y="887961"/>
                    </a:lnTo>
                    <a:cubicBezTo>
                      <a:pt x="544375" y="939883"/>
                      <a:pt x="523749" y="989678"/>
                      <a:pt x="487035" y="1026393"/>
                    </a:cubicBezTo>
                    <a:cubicBezTo>
                      <a:pt x="450320" y="1063107"/>
                      <a:pt x="400525" y="1083733"/>
                      <a:pt x="348603" y="1083733"/>
                    </a:cubicBezTo>
                    <a:lnTo>
                      <a:pt x="195773" y="1083733"/>
                    </a:lnTo>
                    <a:cubicBezTo>
                      <a:pt x="143851" y="1083733"/>
                      <a:pt x="94055" y="1063107"/>
                      <a:pt x="57341" y="1026393"/>
                    </a:cubicBezTo>
                    <a:cubicBezTo>
                      <a:pt x="20626" y="989678"/>
                      <a:pt x="0" y="939883"/>
                      <a:pt x="0" y="887961"/>
                    </a:cubicBezTo>
                    <a:lnTo>
                      <a:pt x="0" y="195773"/>
                    </a:lnTo>
                    <a:cubicBezTo>
                      <a:pt x="0" y="143851"/>
                      <a:pt x="20626" y="94055"/>
                      <a:pt x="57341" y="57341"/>
                    </a:cubicBezTo>
                    <a:cubicBezTo>
                      <a:pt x="94055" y="20626"/>
                      <a:pt x="143851" y="0"/>
                      <a:pt x="195773" y="0"/>
                    </a:cubicBezTo>
                    <a:close/>
                  </a:path>
                </a:pathLst>
              </a:custGeom>
              <a:solidFill>
                <a:srgbClr val="1F3B9B"/>
              </a:solidFill>
              <a:ln cap="rnd">
                <a:noFill/>
                <a:prstDash val="solid"/>
                <a:round/>
              </a:ln>
            </p:spPr>
          </p:sp>
          <p:sp>
            <p:nvSpPr>
              <p:cNvPr name="TextBox 109" id="109"/>
              <p:cNvSpPr txBox="true"/>
              <p:nvPr/>
            </p:nvSpPr>
            <p:spPr>
              <a:xfrm>
                <a:off x="0" y="-123825"/>
                <a:ext cx="544375" cy="1207558"/>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10" id="110"/>
            <p:cNvGrpSpPr/>
            <p:nvPr/>
          </p:nvGrpSpPr>
          <p:grpSpPr>
            <a:xfrm rot="-9721201">
              <a:off x="1002528" y="8203842"/>
              <a:ext cx="1781474" cy="1744101"/>
              <a:chOff x="0" y="0"/>
              <a:chExt cx="358736" cy="351210"/>
            </a:xfrm>
          </p:grpSpPr>
          <p:sp>
            <p:nvSpPr>
              <p:cNvPr name="Freeform 111" id="111"/>
              <p:cNvSpPr/>
              <p:nvPr/>
            </p:nvSpPr>
            <p:spPr>
              <a:xfrm flipH="false" flipV="false" rot="0">
                <a:off x="0" y="0"/>
                <a:ext cx="358736" cy="351210"/>
              </a:xfrm>
              <a:custGeom>
                <a:avLst/>
                <a:gdLst/>
                <a:ahLst/>
                <a:cxnLst/>
                <a:rect r="r" b="b" t="t" l="l"/>
                <a:pathLst>
                  <a:path h="351210" w="358736">
                    <a:moveTo>
                      <a:pt x="175605" y="0"/>
                    </a:moveTo>
                    <a:lnTo>
                      <a:pt x="183131" y="0"/>
                    </a:lnTo>
                    <a:cubicBezTo>
                      <a:pt x="280115" y="0"/>
                      <a:pt x="358736" y="78621"/>
                      <a:pt x="358736" y="175605"/>
                    </a:cubicBezTo>
                    <a:lnTo>
                      <a:pt x="358736" y="175605"/>
                    </a:lnTo>
                    <a:cubicBezTo>
                      <a:pt x="358736" y="272589"/>
                      <a:pt x="280115" y="351210"/>
                      <a:pt x="183131" y="351210"/>
                    </a:cubicBezTo>
                    <a:lnTo>
                      <a:pt x="175605" y="351210"/>
                    </a:lnTo>
                    <a:cubicBezTo>
                      <a:pt x="78621" y="351210"/>
                      <a:pt x="0" y="272589"/>
                      <a:pt x="0" y="175605"/>
                    </a:cubicBezTo>
                    <a:lnTo>
                      <a:pt x="0" y="175605"/>
                    </a:lnTo>
                    <a:cubicBezTo>
                      <a:pt x="0" y="78621"/>
                      <a:pt x="78621" y="0"/>
                      <a:pt x="175605" y="0"/>
                    </a:cubicBezTo>
                    <a:close/>
                  </a:path>
                </a:pathLst>
              </a:custGeom>
              <a:solidFill>
                <a:srgbClr val="4C62AF"/>
              </a:solidFill>
              <a:ln cap="rnd">
                <a:noFill/>
                <a:prstDash val="solid"/>
                <a:round/>
              </a:ln>
            </p:spPr>
          </p:sp>
          <p:sp>
            <p:nvSpPr>
              <p:cNvPr name="TextBox 112" id="112"/>
              <p:cNvSpPr txBox="true"/>
              <p:nvPr/>
            </p:nvSpPr>
            <p:spPr>
              <a:xfrm>
                <a:off x="0" y="-123825"/>
                <a:ext cx="358736" cy="475035"/>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13" id="113"/>
            <p:cNvGrpSpPr/>
            <p:nvPr/>
          </p:nvGrpSpPr>
          <p:grpSpPr>
            <a:xfrm rot="-9721201">
              <a:off x="1438200" y="6010790"/>
              <a:ext cx="2479114" cy="1295618"/>
              <a:chOff x="0" y="0"/>
              <a:chExt cx="499220" cy="260899"/>
            </a:xfrm>
          </p:grpSpPr>
          <p:sp>
            <p:nvSpPr>
              <p:cNvPr name="Freeform 114" id="114"/>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4C62AF"/>
              </a:solidFill>
              <a:ln cap="rnd">
                <a:noFill/>
                <a:prstDash val="solid"/>
                <a:round/>
              </a:ln>
            </p:spPr>
          </p:sp>
          <p:sp>
            <p:nvSpPr>
              <p:cNvPr name="TextBox 115" id="115"/>
              <p:cNvSpPr txBox="true"/>
              <p:nvPr/>
            </p:nvSpPr>
            <p:spPr>
              <a:xfrm>
                <a:off x="0" y="-123825"/>
                <a:ext cx="499220" cy="384724"/>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16" id="116"/>
            <p:cNvGrpSpPr/>
            <p:nvPr/>
          </p:nvGrpSpPr>
          <p:grpSpPr>
            <a:xfrm rot="-9721201">
              <a:off x="3104813" y="6096645"/>
              <a:ext cx="824710" cy="99663"/>
              <a:chOff x="0" y="0"/>
              <a:chExt cx="166072" cy="20069"/>
            </a:xfrm>
          </p:grpSpPr>
          <p:sp>
            <p:nvSpPr>
              <p:cNvPr name="Freeform 117" id="117"/>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18" id="118"/>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19" id="119"/>
            <p:cNvGrpSpPr/>
            <p:nvPr/>
          </p:nvGrpSpPr>
          <p:grpSpPr>
            <a:xfrm rot="-9721201">
              <a:off x="1886687" y="5701323"/>
              <a:ext cx="824710" cy="99663"/>
              <a:chOff x="0" y="0"/>
              <a:chExt cx="166072" cy="20069"/>
            </a:xfrm>
          </p:grpSpPr>
          <p:sp>
            <p:nvSpPr>
              <p:cNvPr name="Freeform 120" id="120"/>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21" id="121"/>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22" id="122"/>
            <p:cNvGrpSpPr/>
            <p:nvPr/>
          </p:nvGrpSpPr>
          <p:grpSpPr>
            <a:xfrm rot="-8791664">
              <a:off x="3458499" y="8109008"/>
              <a:ext cx="450227" cy="166499"/>
              <a:chOff x="0" y="0"/>
              <a:chExt cx="90662" cy="33528"/>
            </a:xfrm>
          </p:grpSpPr>
          <p:sp>
            <p:nvSpPr>
              <p:cNvPr name="Freeform 123" id="123"/>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124" id="124"/>
              <p:cNvSpPr txBox="true"/>
              <p:nvPr/>
            </p:nvSpPr>
            <p:spPr>
              <a:xfrm>
                <a:off x="8500" y="-120682"/>
                <a:ext cx="73663" cy="151067"/>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25" id="125"/>
            <p:cNvGrpSpPr/>
            <p:nvPr/>
          </p:nvGrpSpPr>
          <p:grpSpPr>
            <a:xfrm rot="1095631">
              <a:off x="1131804" y="7416897"/>
              <a:ext cx="2365175" cy="725067"/>
              <a:chOff x="0" y="0"/>
              <a:chExt cx="597833" cy="183271"/>
            </a:xfrm>
          </p:grpSpPr>
          <p:sp>
            <p:nvSpPr>
              <p:cNvPr name="Freeform 126" id="126"/>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127" id="127"/>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grpSp>
          <p:nvGrpSpPr>
            <p:cNvPr name="Group 128" id="128"/>
            <p:cNvGrpSpPr/>
            <p:nvPr/>
          </p:nvGrpSpPr>
          <p:grpSpPr>
            <a:xfrm rot="1095631">
              <a:off x="2779504" y="8242882"/>
              <a:ext cx="266384" cy="2452549"/>
              <a:chOff x="0" y="0"/>
              <a:chExt cx="39938" cy="367705"/>
            </a:xfrm>
          </p:grpSpPr>
          <p:sp>
            <p:nvSpPr>
              <p:cNvPr name="Freeform 129" id="12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130" id="130"/>
              <p:cNvSpPr txBox="true"/>
              <p:nvPr/>
            </p:nvSpPr>
            <p:spPr>
              <a:xfrm>
                <a:off x="0" y="-123825"/>
                <a:ext cx="39938" cy="491530"/>
              </a:xfrm>
              <a:prstGeom prst="rect">
                <a:avLst/>
              </a:prstGeom>
            </p:spPr>
            <p:txBody>
              <a:bodyPr anchor="ctr" rtlCol="false" tIns="52217" lIns="52217" bIns="52217" rIns="52217"/>
              <a:lstStyle/>
              <a:p>
                <a:pPr algn="ctr" marL="0" indent="0" lvl="0">
                  <a:lnSpc>
                    <a:spcPts val="4420"/>
                  </a:lnSpc>
                  <a:spcBef>
                    <a:spcPct val="0"/>
                  </a:spcBef>
                </a:pPr>
              </a:p>
            </p:txBody>
          </p:sp>
        </p:grpSp>
        <p:grpSp>
          <p:nvGrpSpPr>
            <p:cNvPr name="Group 131" id="131"/>
            <p:cNvGrpSpPr/>
            <p:nvPr/>
          </p:nvGrpSpPr>
          <p:grpSpPr>
            <a:xfrm rot="-9704368">
              <a:off x="272742" y="10020475"/>
              <a:ext cx="2365175" cy="725067"/>
              <a:chOff x="0" y="0"/>
              <a:chExt cx="597833" cy="183271"/>
            </a:xfrm>
          </p:grpSpPr>
          <p:sp>
            <p:nvSpPr>
              <p:cNvPr name="Freeform 132" id="132"/>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133" id="133"/>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sp>
          <p:nvSpPr>
            <p:cNvPr name="Freeform 134" id="134"/>
            <p:cNvSpPr/>
            <p:nvPr/>
          </p:nvSpPr>
          <p:spPr>
            <a:xfrm flipH="false" flipV="false" rot="-10800000">
              <a:off x="3369655" y="0"/>
              <a:ext cx="4252364" cy="3907822"/>
            </a:xfrm>
            <a:custGeom>
              <a:avLst/>
              <a:gdLst/>
              <a:ahLst/>
              <a:cxnLst/>
              <a:rect r="r" b="b" t="t" l="l"/>
              <a:pathLst>
                <a:path h="3907822" w="4252364">
                  <a:moveTo>
                    <a:pt x="0" y="0"/>
                  </a:moveTo>
                  <a:lnTo>
                    <a:pt x="4252364" y="0"/>
                  </a:lnTo>
                  <a:lnTo>
                    <a:pt x="4252364" y="3907822"/>
                  </a:lnTo>
                  <a:lnTo>
                    <a:pt x="0" y="3907822"/>
                  </a:lnTo>
                  <a:lnTo>
                    <a:pt x="0" y="0"/>
                  </a:lnTo>
                  <a:close/>
                </a:path>
              </a:pathLst>
            </a:custGeom>
            <a:blipFill>
              <a:blip r:embed="rId2"/>
              <a:stretch>
                <a:fillRect l="0" t="-20079" r="0" b="-2015"/>
              </a:stretch>
            </a:blipFill>
          </p:spPr>
        </p:sp>
        <p:grpSp>
          <p:nvGrpSpPr>
            <p:cNvPr name="Group 135" id="135"/>
            <p:cNvGrpSpPr/>
            <p:nvPr/>
          </p:nvGrpSpPr>
          <p:grpSpPr>
            <a:xfrm rot="-10800000">
              <a:off x="4168370" y="3343189"/>
              <a:ext cx="2703356" cy="5381796"/>
              <a:chOff x="0" y="0"/>
              <a:chExt cx="544375" cy="1083733"/>
            </a:xfrm>
          </p:grpSpPr>
          <p:sp>
            <p:nvSpPr>
              <p:cNvPr name="Freeform 136" id="136"/>
              <p:cNvSpPr/>
              <p:nvPr/>
            </p:nvSpPr>
            <p:spPr>
              <a:xfrm flipH="false" flipV="false" rot="0">
                <a:off x="0" y="0"/>
                <a:ext cx="544375" cy="1083733"/>
              </a:xfrm>
              <a:custGeom>
                <a:avLst/>
                <a:gdLst/>
                <a:ahLst/>
                <a:cxnLst/>
                <a:rect r="r" b="b" t="t" l="l"/>
                <a:pathLst>
                  <a:path h="1083733" w="544375">
                    <a:moveTo>
                      <a:pt x="195773" y="0"/>
                    </a:moveTo>
                    <a:lnTo>
                      <a:pt x="348603" y="0"/>
                    </a:lnTo>
                    <a:cubicBezTo>
                      <a:pt x="400525" y="0"/>
                      <a:pt x="450320" y="20626"/>
                      <a:pt x="487035" y="57341"/>
                    </a:cubicBezTo>
                    <a:cubicBezTo>
                      <a:pt x="523749" y="94055"/>
                      <a:pt x="544375" y="143851"/>
                      <a:pt x="544375" y="195773"/>
                    </a:cubicBezTo>
                    <a:lnTo>
                      <a:pt x="544375" y="887961"/>
                    </a:lnTo>
                    <a:cubicBezTo>
                      <a:pt x="544375" y="939883"/>
                      <a:pt x="523749" y="989678"/>
                      <a:pt x="487035" y="1026393"/>
                    </a:cubicBezTo>
                    <a:cubicBezTo>
                      <a:pt x="450320" y="1063107"/>
                      <a:pt x="400525" y="1083733"/>
                      <a:pt x="348603" y="1083733"/>
                    </a:cubicBezTo>
                    <a:lnTo>
                      <a:pt x="195773" y="1083733"/>
                    </a:lnTo>
                    <a:cubicBezTo>
                      <a:pt x="143851" y="1083733"/>
                      <a:pt x="94055" y="1063107"/>
                      <a:pt x="57341" y="1026393"/>
                    </a:cubicBezTo>
                    <a:cubicBezTo>
                      <a:pt x="20626" y="989678"/>
                      <a:pt x="0" y="939883"/>
                      <a:pt x="0" y="887961"/>
                    </a:cubicBezTo>
                    <a:lnTo>
                      <a:pt x="0" y="195773"/>
                    </a:lnTo>
                    <a:cubicBezTo>
                      <a:pt x="0" y="143851"/>
                      <a:pt x="20626" y="94055"/>
                      <a:pt x="57341" y="57341"/>
                    </a:cubicBezTo>
                    <a:cubicBezTo>
                      <a:pt x="94055" y="20626"/>
                      <a:pt x="143851" y="0"/>
                      <a:pt x="195773" y="0"/>
                    </a:cubicBezTo>
                    <a:close/>
                  </a:path>
                </a:pathLst>
              </a:custGeom>
              <a:solidFill>
                <a:srgbClr val="F88219"/>
              </a:solidFill>
            </p:spPr>
          </p:sp>
          <p:sp>
            <p:nvSpPr>
              <p:cNvPr name="TextBox 137" id="137"/>
              <p:cNvSpPr txBox="true"/>
              <p:nvPr/>
            </p:nvSpPr>
            <p:spPr>
              <a:xfrm>
                <a:off x="0" y="-123825"/>
                <a:ext cx="544375" cy="1207558"/>
              </a:xfrm>
              <a:prstGeom prst="rect">
                <a:avLst/>
              </a:prstGeom>
            </p:spPr>
            <p:txBody>
              <a:bodyPr anchor="ctr" rtlCol="false" tIns="38877" lIns="38877" bIns="38877" rIns="38877"/>
              <a:lstStyle/>
              <a:p>
                <a:pPr algn="ctr">
                  <a:lnSpc>
                    <a:spcPts val="4419"/>
                  </a:lnSpc>
                </a:pPr>
              </a:p>
            </p:txBody>
          </p:sp>
        </p:grpSp>
        <p:grpSp>
          <p:nvGrpSpPr>
            <p:cNvPr name="Group 138" id="138"/>
            <p:cNvGrpSpPr/>
            <p:nvPr/>
          </p:nvGrpSpPr>
          <p:grpSpPr>
            <a:xfrm rot="-10800000">
              <a:off x="4629311" y="5884593"/>
              <a:ext cx="1781474" cy="1744101"/>
              <a:chOff x="0" y="0"/>
              <a:chExt cx="358736" cy="351210"/>
            </a:xfrm>
          </p:grpSpPr>
          <p:sp>
            <p:nvSpPr>
              <p:cNvPr name="Freeform 139" id="139"/>
              <p:cNvSpPr/>
              <p:nvPr/>
            </p:nvSpPr>
            <p:spPr>
              <a:xfrm flipH="false" flipV="false" rot="0">
                <a:off x="0" y="0"/>
                <a:ext cx="358736" cy="351210"/>
              </a:xfrm>
              <a:custGeom>
                <a:avLst/>
                <a:gdLst/>
                <a:ahLst/>
                <a:cxnLst/>
                <a:rect r="r" b="b" t="t" l="l"/>
                <a:pathLst>
                  <a:path h="351210" w="358736">
                    <a:moveTo>
                      <a:pt x="148541" y="0"/>
                    </a:moveTo>
                    <a:lnTo>
                      <a:pt x="210195" y="0"/>
                    </a:lnTo>
                    <a:cubicBezTo>
                      <a:pt x="249590" y="0"/>
                      <a:pt x="287372" y="15650"/>
                      <a:pt x="315229" y="43507"/>
                    </a:cubicBezTo>
                    <a:cubicBezTo>
                      <a:pt x="343086" y="71363"/>
                      <a:pt x="358736" y="109145"/>
                      <a:pt x="358736" y="148541"/>
                    </a:cubicBezTo>
                    <a:lnTo>
                      <a:pt x="358736" y="202669"/>
                    </a:lnTo>
                    <a:cubicBezTo>
                      <a:pt x="358736" y="242064"/>
                      <a:pt x="343086" y="279846"/>
                      <a:pt x="315229" y="307703"/>
                    </a:cubicBezTo>
                    <a:cubicBezTo>
                      <a:pt x="287372" y="335560"/>
                      <a:pt x="249590" y="351210"/>
                      <a:pt x="210195" y="351210"/>
                    </a:cubicBezTo>
                    <a:lnTo>
                      <a:pt x="148541" y="351210"/>
                    </a:lnTo>
                    <a:cubicBezTo>
                      <a:pt x="109145" y="351210"/>
                      <a:pt x="71363" y="335560"/>
                      <a:pt x="43507" y="307703"/>
                    </a:cubicBezTo>
                    <a:cubicBezTo>
                      <a:pt x="15650" y="279846"/>
                      <a:pt x="0" y="242064"/>
                      <a:pt x="0" y="202669"/>
                    </a:cubicBezTo>
                    <a:lnTo>
                      <a:pt x="0" y="148541"/>
                    </a:lnTo>
                    <a:cubicBezTo>
                      <a:pt x="0" y="109145"/>
                      <a:pt x="15650" y="71363"/>
                      <a:pt x="43507" y="43507"/>
                    </a:cubicBezTo>
                    <a:cubicBezTo>
                      <a:pt x="71363" y="15650"/>
                      <a:pt x="109145" y="0"/>
                      <a:pt x="148541" y="0"/>
                    </a:cubicBezTo>
                    <a:close/>
                  </a:path>
                </a:pathLst>
              </a:custGeom>
              <a:solidFill>
                <a:srgbClr val="F99B47"/>
              </a:solidFill>
            </p:spPr>
          </p:sp>
          <p:sp>
            <p:nvSpPr>
              <p:cNvPr name="TextBox 140" id="140"/>
              <p:cNvSpPr txBox="true"/>
              <p:nvPr/>
            </p:nvSpPr>
            <p:spPr>
              <a:xfrm>
                <a:off x="0" y="-123825"/>
                <a:ext cx="358736" cy="475035"/>
              </a:xfrm>
              <a:prstGeom prst="rect">
                <a:avLst/>
              </a:prstGeom>
            </p:spPr>
            <p:txBody>
              <a:bodyPr anchor="ctr" rtlCol="false" tIns="38877" lIns="38877" bIns="38877" rIns="38877"/>
              <a:lstStyle/>
              <a:p>
                <a:pPr algn="ctr">
                  <a:lnSpc>
                    <a:spcPts val="4419"/>
                  </a:lnSpc>
                </a:pPr>
              </a:p>
            </p:txBody>
          </p:sp>
        </p:grpSp>
        <p:grpSp>
          <p:nvGrpSpPr>
            <p:cNvPr name="Group 141" id="141"/>
            <p:cNvGrpSpPr/>
            <p:nvPr/>
          </p:nvGrpSpPr>
          <p:grpSpPr>
            <a:xfrm rot="-10800000">
              <a:off x="4280491" y="3567430"/>
              <a:ext cx="2479114" cy="1295618"/>
              <a:chOff x="0" y="0"/>
              <a:chExt cx="499220" cy="260899"/>
            </a:xfrm>
          </p:grpSpPr>
          <p:sp>
            <p:nvSpPr>
              <p:cNvPr name="Freeform 142" id="142"/>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F99B47"/>
              </a:solidFill>
            </p:spPr>
          </p:sp>
          <p:sp>
            <p:nvSpPr>
              <p:cNvPr name="TextBox 143" id="143"/>
              <p:cNvSpPr txBox="true"/>
              <p:nvPr/>
            </p:nvSpPr>
            <p:spPr>
              <a:xfrm>
                <a:off x="0" y="-123825"/>
                <a:ext cx="499220" cy="384724"/>
              </a:xfrm>
              <a:prstGeom prst="rect">
                <a:avLst/>
              </a:prstGeom>
            </p:spPr>
            <p:txBody>
              <a:bodyPr anchor="ctr" rtlCol="false" tIns="38877" lIns="38877" bIns="38877" rIns="38877"/>
              <a:lstStyle/>
              <a:p>
                <a:pPr algn="ctr">
                  <a:lnSpc>
                    <a:spcPts val="4419"/>
                  </a:lnSpc>
                </a:pPr>
              </a:p>
            </p:txBody>
          </p:sp>
        </p:grpSp>
        <p:grpSp>
          <p:nvGrpSpPr>
            <p:cNvPr name="Group 144" id="144"/>
            <p:cNvGrpSpPr/>
            <p:nvPr/>
          </p:nvGrpSpPr>
          <p:grpSpPr>
            <a:xfrm rot="-10800000">
              <a:off x="5748027" y="3419182"/>
              <a:ext cx="824710" cy="99663"/>
              <a:chOff x="0" y="0"/>
              <a:chExt cx="166072" cy="20069"/>
            </a:xfrm>
          </p:grpSpPr>
          <p:sp>
            <p:nvSpPr>
              <p:cNvPr name="Freeform 145" id="145"/>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46" id="146"/>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47" id="147"/>
            <p:cNvGrpSpPr/>
            <p:nvPr/>
          </p:nvGrpSpPr>
          <p:grpSpPr>
            <a:xfrm rot="-10800000">
              <a:off x="4467359" y="3419182"/>
              <a:ext cx="824710" cy="99663"/>
              <a:chOff x="0" y="0"/>
              <a:chExt cx="166072" cy="20069"/>
            </a:xfrm>
          </p:grpSpPr>
          <p:sp>
            <p:nvSpPr>
              <p:cNvPr name="Freeform 148" id="148"/>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49" id="149"/>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50" id="150"/>
            <p:cNvGrpSpPr/>
            <p:nvPr/>
          </p:nvGrpSpPr>
          <p:grpSpPr>
            <a:xfrm rot="-9870462">
              <a:off x="6725086" y="5280259"/>
              <a:ext cx="450227" cy="166499"/>
              <a:chOff x="0" y="0"/>
              <a:chExt cx="90662" cy="33528"/>
            </a:xfrm>
          </p:grpSpPr>
          <p:sp>
            <p:nvSpPr>
              <p:cNvPr name="Freeform 151" id="151"/>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152" id="152"/>
              <p:cNvSpPr txBox="true"/>
              <p:nvPr/>
            </p:nvSpPr>
            <p:spPr>
              <a:xfrm>
                <a:off x="8500" y="-120682"/>
                <a:ext cx="73663" cy="151067"/>
              </a:xfrm>
              <a:prstGeom prst="rect">
                <a:avLst/>
              </a:prstGeom>
            </p:spPr>
            <p:txBody>
              <a:bodyPr anchor="ctr" rtlCol="false" tIns="38877" lIns="38877" bIns="38877" rIns="38877"/>
              <a:lstStyle/>
              <a:p>
                <a:pPr algn="ctr">
                  <a:lnSpc>
                    <a:spcPts val="4419"/>
                  </a:lnSpc>
                </a:pPr>
              </a:p>
            </p:txBody>
          </p:sp>
        </p:grpSp>
        <p:grpSp>
          <p:nvGrpSpPr>
            <p:cNvPr name="Group 153" id="153"/>
            <p:cNvGrpSpPr/>
            <p:nvPr/>
          </p:nvGrpSpPr>
          <p:grpSpPr>
            <a:xfrm rot="9883450">
              <a:off x="3816284" y="5279523"/>
              <a:ext cx="450227" cy="166499"/>
              <a:chOff x="0" y="0"/>
              <a:chExt cx="90662" cy="33528"/>
            </a:xfrm>
          </p:grpSpPr>
          <p:sp>
            <p:nvSpPr>
              <p:cNvPr name="Freeform 154" id="154"/>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155" id="155"/>
              <p:cNvSpPr txBox="true"/>
              <p:nvPr/>
            </p:nvSpPr>
            <p:spPr>
              <a:xfrm>
                <a:off x="8500" y="-120682"/>
                <a:ext cx="73663" cy="151067"/>
              </a:xfrm>
              <a:prstGeom prst="rect">
                <a:avLst/>
              </a:prstGeom>
            </p:spPr>
            <p:txBody>
              <a:bodyPr anchor="ctr" rtlCol="false" tIns="38877" lIns="38877" bIns="38877" rIns="38877"/>
              <a:lstStyle/>
              <a:p>
                <a:pPr algn="ctr">
                  <a:lnSpc>
                    <a:spcPts val="4419"/>
                  </a:lnSpc>
                </a:pPr>
              </a:p>
            </p:txBody>
          </p:sp>
        </p:grpSp>
        <p:grpSp>
          <p:nvGrpSpPr>
            <p:cNvPr name="Group 156" id="156"/>
            <p:cNvGrpSpPr/>
            <p:nvPr/>
          </p:nvGrpSpPr>
          <p:grpSpPr>
            <a:xfrm rot="0">
              <a:off x="4344825" y="5019733"/>
              <a:ext cx="2365175" cy="725067"/>
              <a:chOff x="0" y="0"/>
              <a:chExt cx="597833" cy="183271"/>
            </a:xfrm>
          </p:grpSpPr>
          <p:sp>
            <p:nvSpPr>
              <p:cNvPr name="Freeform 157" id="157"/>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158" id="158"/>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grpSp>
          <p:nvGrpSpPr>
            <p:cNvPr name="Group 159" id="159"/>
            <p:cNvGrpSpPr/>
            <p:nvPr/>
          </p:nvGrpSpPr>
          <p:grpSpPr>
            <a:xfrm rot="0">
              <a:off x="4309639" y="5573155"/>
              <a:ext cx="266384" cy="2452549"/>
              <a:chOff x="0" y="0"/>
              <a:chExt cx="39938" cy="367705"/>
            </a:xfrm>
          </p:grpSpPr>
          <p:sp>
            <p:nvSpPr>
              <p:cNvPr name="Freeform 160" id="160"/>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161" id="161"/>
              <p:cNvSpPr txBox="true"/>
              <p:nvPr/>
            </p:nvSpPr>
            <p:spPr>
              <a:xfrm>
                <a:off x="0" y="-123825"/>
                <a:ext cx="39938" cy="491530"/>
              </a:xfrm>
              <a:prstGeom prst="rect">
                <a:avLst/>
              </a:prstGeom>
            </p:spPr>
            <p:txBody>
              <a:bodyPr anchor="ctr" rtlCol="false" tIns="52217" lIns="52217" bIns="52217" rIns="52217"/>
              <a:lstStyle/>
              <a:p>
                <a:pPr algn="ctr" marL="0" indent="0" lvl="0">
                  <a:lnSpc>
                    <a:spcPts val="4420"/>
                  </a:lnSpc>
                  <a:spcBef>
                    <a:spcPct val="0"/>
                  </a:spcBef>
                </a:pPr>
              </a:p>
            </p:txBody>
          </p:sp>
        </p:grpSp>
        <p:grpSp>
          <p:nvGrpSpPr>
            <p:cNvPr name="Group 162" id="162"/>
            <p:cNvGrpSpPr/>
            <p:nvPr/>
          </p:nvGrpSpPr>
          <p:grpSpPr>
            <a:xfrm rot="0">
              <a:off x="6491852" y="5573155"/>
              <a:ext cx="266384" cy="2452549"/>
              <a:chOff x="0" y="0"/>
              <a:chExt cx="39938" cy="367705"/>
            </a:xfrm>
          </p:grpSpPr>
          <p:sp>
            <p:nvSpPr>
              <p:cNvPr name="Freeform 163" id="163"/>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164" id="164"/>
              <p:cNvSpPr txBox="true"/>
              <p:nvPr/>
            </p:nvSpPr>
            <p:spPr>
              <a:xfrm>
                <a:off x="0" y="-123825"/>
                <a:ext cx="39938" cy="491530"/>
              </a:xfrm>
              <a:prstGeom prst="rect">
                <a:avLst/>
              </a:prstGeom>
            </p:spPr>
            <p:txBody>
              <a:bodyPr anchor="ctr" rtlCol="false" tIns="52217" lIns="52217" bIns="52217" rIns="52217"/>
              <a:lstStyle/>
              <a:p>
                <a:pPr algn="ctr" marL="0" indent="0" lvl="0">
                  <a:lnSpc>
                    <a:spcPts val="4420"/>
                  </a:lnSpc>
                  <a:spcBef>
                    <a:spcPct val="0"/>
                  </a:spcBef>
                </a:pPr>
              </a:p>
            </p:txBody>
          </p:sp>
        </p:grpSp>
        <p:grpSp>
          <p:nvGrpSpPr>
            <p:cNvPr name="Group 165" id="165"/>
            <p:cNvGrpSpPr/>
            <p:nvPr/>
          </p:nvGrpSpPr>
          <p:grpSpPr>
            <a:xfrm rot="-10800000">
              <a:off x="4344825" y="7761376"/>
              <a:ext cx="2365175" cy="725067"/>
              <a:chOff x="0" y="0"/>
              <a:chExt cx="597833" cy="183271"/>
            </a:xfrm>
          </p:grpSpPr>
          <p:sp>
            <p:nvSpPr>
              <p:cNvPr name="Freeform 166" id="166"/>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167" id="167"/>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grpSp>
      <p:sp>
        <p:nvSpPr>
          <p:cNvPr name="TextBox 168" id="168"/>
          <p:cNvSpPr txBox="true"/>
          <p:nvPr/>
        </p:nvSpPr>
        <p:spPr>
          <a:xfrm rot="0">
            <a:off x="1028700" y="898444"/>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DIFICULDADES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AD00"/>
        </a:solidFill>
      </p:bgPr>
    </p:bg>
    <p:spTree>
      <p:nvGrpSpPr>
        <p:cNvPr id="1" name=""/>
        <p:cNvGrpSpPr/>
        <p:nvPr/>
      </p:nvGrpSpPr>
      <p:grpSpPr>
        <a:xfrm>
          <a:off x="0" y="0"/>
          <a:ext cx="0" cy="0"/>
          <a:chOff x="0" y="0"/>
          <a:chExt cx="0" cy="0"/>
        </a:xfrm>
      </p:grpSpPr>
      <p:grpSp>
        <p:nvGrpSpPr>
          <p:cNvPr name="Group 2" id="2"/>
          <p:cNvGrpSpPr/>
          <p:nvPr/>
        </p:nvGrpSpPr>
        <p:grpSpPr>
          <a:xfrm rot="-5400000">
            <a:off x="-558448" y="-484654"/>
            <a:ext cx="11215802" cy="11089505"/>
            <a:chOff x="0" y="0"/>
            <a:chExt cx="2953956" cy="2920693"/>
          </a:xfrm>
        </p:grpSpPr>
        <p:sp>
          <p:nvSpPr>
            <p:cNvPr name="Freeform 3" id="3"/>
            <p:cNvSpPr/>
            <p:nvPr/>
          </p:nvSpPr>
          <p:spPr>
            <a:xfrm flipH="false" flipV="false" rot="0">
              <a:off x="0" y="0"/>
              <a:ext cx="2953956" cy="2920693"/>
            </a:xfrm>
            <a:custGeom>
              <a:avLst/>
              <a:gdLst/>
              <a:ahLst/>
              <a:cxnLst/>
              <a:rect r="r" b="b" t="t" l="l"/>
              <a:pathLst>
                <a:path h="2920693" w="2953956">
                  <a:moveTo>
                    <a:pt x="0" y="0"/>
                  </a:moveTo>
                  <a:lnTo>
                    <a:pt x="2953956" y="0"/>
                  </a:lnTo>
                  <a:lnTo>
                    <a:pt x="2953956" y="2920693"/>
                  </a:lnTo>
                  <a:lnTo>
                    <a:pt x="0" y="2920693"/>
                  </a:lnTo>
                  <a:close/>
                </a:path>
              </a:pathLst>
            </a:custGeom>
            <a:solidFill>
              <a:srgbClr val="0B1541"/>
            </a:solidFill>
          </p:spPr>
        </p:sp>
        <p:sp>
          <p:nvSpPr>
            <p:cNvPr name="TextBox 4" id="4"/>
            <p:cNvSpPr txBox="true"/>
            <p:nvPr/>
          </p:nvSpPr>
          <p:spPr>
            <a:xfrm>
              <a:off x="0" y="-123825"/>
              <a:ext cx="2953956" cy="3044518"/>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5400000">
            <a:off x="10950260" y="5061438"/>
            <a:ext cx="12020550" cy="164123"/>
            <a:chOff x="0" y="0"/>
            <a:chExt cx="3165906" cy="43226"/>
          </a:xfrm>
        </p:grpSpPr>
        <p:sp>
          <p:nvSpPr>
            <p:cNvPr name="Freeform 6" id="6"/>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7" id="7"/>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8" id="8"/>
          <p:cNvGrpSpPr/>
          <p:nvPr/>
        </p:nvGrpSpPr>
        <p:grpSpPr>
          <a:xfrm rot="-5400000">
            <a:off x="12198101" y="4214632"/>
            <a:ext cx="11215802" cy="1690933"/>
            <a:chOff x="0" y="0"/>
            <a:chExt cx="2953956" cy="445349"/>
          </a:xfrm>
        </p:grpSpPr>
        <p:sp>
          <p:nvSpPr>
            <p:cNvPr name="Freeform 9" id="9"/>
            <p:cNvSpPr/>
            <p:nvPr/>
          </p:nvSpPr>
          <p:spPr>
            <a:xfrm flipH="false" flipV="false" rot="0">
              <a:off x="0" y="0"/>
              <a:ext cx="2953956" cy="445349"/>
            </a:xfrm>
            <a:custGeom>
              <a:avLst/>
              <a:gdLst/>
              <a:ahLst/>
              <a:cxnLst/>
              <a:rect r="r" b="b" t="t" l="l"/>
              <a:pathLst>
                <a:path h="445349" w="2953956">
                  <a:moveTo>
                    <a:pt x="0" y="0"/>
                  </a:moveTo>
                  <a:lnTo>
                    <a:pt x="2953956" y="0"/>
                  </a:lnTo>
                  <a:lnTo>
                    <a:pt x="2953956" y="445349"/>
                  </a:lnTo>
                  <a:lnTo>
                    <a:pt x="0" y="445349"/>
                  </a:lnTo>
                  <a:close/>
                </a:path>
              </a:pathLst>
            </a:custGeom>
            <a:solidFill>
              <a:srgbClr val="F5F1DC"/>
            </a:solidFill>
          </p:spPr>
        </p:sp>
        <p:sp>
          <p:nvSpPr>
            <p:cNvPr name="TextBox 10" id="10"/>
            <p:cNvSpPr txBox="true"/>
            <p:nvPr/>
          </p:nvSpPr>
          <p:spPr>
            <a:xfrm>
              <a:off x="0" y="-123825"/>
              <a:ext cx="2953956" cy="569174"/>
            </a:xfrm>
            <a:prstGeom prst="rect">
              <a:avLst/>
            </a:prstGeom>
          </p:spPr>
          <p:txBody>
            <a:bodyPr anchor="ctr" rtlCol="false" tIns="50800" lIns="50800" bIns="50800" rIns="50800"/>
            <a:lstStyle/>
            <a:p>
              <a:pPr algn="ctr">
                <a:lnSpc>
                  <a:spcPts val="4420"/>
                </a:lnSpc>
              </a:pPr>
            </a:p>
          </p:txBody>
        </p:sp>
      </p:grpSp>
      <p:grpSp>
        <p:nvGrpSpPr>
          <p:cNvPr name="Group 11" id="11"/>
          <p:cNvGrpSpPr/>
          <p:nvPr/>
        </p:nvGrpSpPr>
        <p:grpSpPr>
          <a:xfrm rot="-5400000">
            <a:off x="6768605" y="596230"/>
            <a:ext cx="13664400" cy="9094540"/>
            <a:chOff x="0" y="0"/>
            <a:chExt cx="18219200" cy="12126053"/>
          </a:xfrm>
        </p:grpSpPr>
        <p:grpSp>
          <p:nvGrpSpPr>
            <p:cNvPr name="Group 12" id="12"/>
            <p:cNvGrpSpPr/>
            <p:nvPr/>
          </p:nvGrpSpPr>
          <p:grpSpPr>
            <a:xfrm rot="0">
              <a:off x="1095900" y="855961"/>
              <a:ext cx="16027400" cy="218831"/>
              <a:chOff x="0" y="0"/>
              <a:chExt cx="3165906" cy="43226"/>
            </a:xfrm>
          </p:grpSpPr>
          <p:sp>
            <p:nvSpPr>
              <p:cNvPr name="Freeform 13" id="13"/>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14" id="14"/>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15" id="15"/>
            <p:cNvGrpSpPr/>
            <p:nvPr/>
          </p:nvGrpSpPr>
          <p:grpSpPr>
            <a:xfrm rot="0">
              <a:off x="0" y="3285507"/>
              <a:ext cx="2788000" cy="93675"/>
              <a:chOff x="0" y="0"/>
              <a:chExt cx="547795" cy="18406"/>
            </a:xfrm>
          </p:grpSpPr>
          <p:sp>
            <p:nvSpPr>
              <p:cNvPr name="Freeform 16" id="16"/>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17" id="17"/>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18" id="18"/>
            <p:cNvGrpSpPr/>
            <p:nvPr/>
          </p:nvGrpSpPr>
          <p:grpSpPr>
            <a:xfrm rot="0">
              <a:off x="11570400" y="3285507"/>
              <a:ext cx="2788000" cy="93675"/>
              <a:chOff x="0" y="0"/>
              <a:chExt cx="547795" cy="18406"/>
            </a:xfrm>
          </p:grpSpPr>
          <p:sp>
            <p:nvSpPr>
              <p:cNvPr name="Freeform 19" id="19"/>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0" id="20"/>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1" id="21"/>
            <p:cNvGrpSpPr/>
            <p:nvPr/>
          </p:nvGrpSpPr>
          <p:grpSpPr>
            <a:xfrm rot="0">
              <a:off x="3860800" y="3285507"/>
              <a:ext cx="2788000" cy="93675"/>
              <a:chOff x="0" y="0"/>
              <a:chExt cx="547795" cy="18406"/>
            </a:xfrm>
          </p:grpSpPr>
          <p:sp>
            <p:nvSpPr>
              <p:cNvPr name="Freeform 22" id="22"/>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3" id="23"/>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4" id="24"/>
            <p:cNvGrpSpPr/>
            <p:nvPr/>
          </p:nvGrpSpPr>
          <p:grpSpPr>
            <a:xfrm rot="0">
              <a:off x="15431200" y="3285507"/>
              <a:ext cx="2788000" cy="93675"/>
              <a:chOff x="0" y="0"/>
              <a:chExt cx="547795" cy="18406"/>
            </a:xfrm>
          </p:grpSpPr>
          <p:sp>
            <p:nvSpPr>
              <p:cNvPr name="Freeform 25" id="25"/>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6" id="26"/>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27" id="27"/>
            <p:cNvGrpSpPr/>
            <p:nvPr/>
          </p:nvGrpSpPr>
          <p:grpSpPr>
            <a:xfrm rot="0">
              <a:off x="7715600" y="3285507"/>
              <a:ext cx="2788000" cy="93675"/>
              <a:chOff x="0" y="0"/>
              <a:chExt cx="547795" cy="18406"/>
            </a:xfrm>
          </p:grpSpPr>
          <p:sp>
            <p:nvSpPr>
              <p:cNvPr name="Freeform 28" id="28"/>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29" id="29"/>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0" id="30"/>
            <p:cNvGrpSpPr/>
            <p:nvPr/>
          </p:nvGrpSpPr>
          <p:grpSpPr>
            <a:xfrm rot="0">
              <a:off x="0" y="8069329"/>
              <a:ext cx="2788000" cy="93675"/>
              <a:chOff x="0" y="0"/>
              <a:chExt cx="547795" cy="18406"/>
            </a:xfrm>
          </p:grpSpPr>
          <p:sp>
            <p:nvSpPr>
              <p:cNvPr name="Freeform 31" id="31"/>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2" id="32"/>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3" id="33"/>
            <p:cNvGrpSpPr/>
            <p:nvPr/>
          </p:nvGrpSpPr>
          <p:grpSpPr>
            <a:xfrm rot="0">
              <a:off x="11570400" y="8069329"/>
              <a:ext cx="2788000" cy="93675"/>
              <a:chOff x="0" y="0"/>
              <a:chExt cx="547795" cy="18406"/>
            </a:xfrm>
          </p:grpSpPr>
          <p:sp>
            <p:nvSpPr>
              <p:cNvPr name="Freeform 34" id="34"/>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5" id="35"/>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6" id="36"/>
            <p:cNvGrpSpPr/>
            <p:nvPr/>
          </p:nvGrpSpPr>
          <p:grpSpPr>
            <a:xfrm rot="0">
              <a:off x="3860800" y="8069329"/>
              <a:ext cx="2788000" cy="93675"/>
              <a:chOff x="0" y="0"/>
              <a:chExt cx="547795" cy="18406"/>
            </a:xfrm>
          </p:grpSpPr>
          <p:sp>
            <p:nvSpPr>
              <p:cNvPr name="Freeform 37" id="37"/>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38" id="38"/>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39" id="39"/>
            <p:cNvGrpSpPr/>
            <p:nvPr/>
          </p:nvGrpSpPr>
          <p:grpSpPr>
            <a:xfrm rot="0">
              <a:off x="15431200" y="8069329"/>
              <a:ext cx="2788000" cy="93675"/>
              <a:chOff x="0" y="0"/>
              <a:chExt cx="547795" cy="18406"/>
            </a:xfrm>
          </p:grpSpPr>
          <p:sp>
            <p:nvSpPr>
              <p:cNvPr name="Freeform 40" id="40"/>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41" id="41"/>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42" id="42"/>
            <p:cNvGrpSpPr/>
            <p:nvPr/>
          </p:nvGrpSpPr>
          <p:grpSpPr>
            <a:xfrm rot="0">
              <a:off x="7715600" y="8069329"/>
              <a:ext cx="2788000" cy="93675"/>
              <a:chOff x="0" y="0"/>
              <a:chExt cx="547795" cy="18406"/>
            </a:xfrm>
          </p:grpSpPr>
          <p:sp>
            <p:nvSpPr>
              <p:cNvPr name="Freeform 43" id="43"/>
              <p:cNvSpPr/>
              <p:nvPr/>
            </p:nvSpPr>
            <p:spPr>
              <a:xfrm flipH="false" flipV="false" rot="0">
                <a:off x="0" y="0"/>
                <a:ext cx="547795" cy="18406"/>
              </a:xfrm>
              <a:custGeom>
                <a:avLst/>
                <a:gdLst/>
                <a:ahLst/>
                <a:cxnLst/>
                <a:rect r="r" b="b" t="t" l="l"/>
                <a:pathLst>
                  <a:path h="18406" w="547795">
                    <a:moveTo>
                      <a:pt x="0" y="0"/>
                    </a:moveTo>
                    <a:lnTo>
                      <a:pt x="547795" y="0"/>
                    </a:lnTo>
                    <a:lnTo>
                      <a:pt x="547795" y="18406"/>
                    </a:lnTo>
                    <a:lnTo>
                      <a:pt x="0" y="18406"/>
                    </a:lnTo>
                    <a:close/>
                  </a:path>
                </a:pathLst>
              </a:custGeom>
              <a:solidFill>
                <a:srgbClr val="FFFFFF"/>
              </a:solidFill>
            </p:spPr>
          </p:sp>
          <p:sp>
            <p:nvSpPr>
              <p:cNvPr name="TextBox 44" id="44"/>
              <p:cNvSpPr txBox="true"/>
              <p:nvPr/>
            </p:nvSpPr>
            <p:spPr>
              <a:xfrm>
                <a:off x="0" y="-123825"/>
                <a:ext cx="547795" cy="142231"/>
              </a:xfrm>
              <a:prstGeom prst="rect">
                <a:avLst/>
              </a:prstGeom>
            </p:spPr>
            <p:txBody>
              <a:bodyPr anchor="ctr" rtlCol="false" tIns="50800" lIns="50800" bIns="50800" rIns="50800"/>
              <a:lstStyle/>
              <a:p>
                <a:pPr algn="ctr">
                  <a:lnSpc>
                    <a:spcPts val="4420"/>
                  </a:lnSpc>
                </a:pPr>
              </a:p>
            </p:txBody>
          </p:sp>
        </p:grpSp>
        <p:grpSp>
          <p:nvGrpSpPr>
            <p:cNvPr name="Group 45" id="45"/>
            <p:cNvGrpSpPr/>
            <p:nvPr/>
          </p:nvGrpSpPr>
          <p:grpSpPr>
            <a:xfrm rot="0">
              <a:off x="1095900" y="5589898"/>
              <a:ext cx="16027400" cy="218831"/>
              <a:chOff x="0" y="0"/>
              <a:chExt cx="3165906" cy="43226"/>
            </a:xfrm>
          </p:grpSpPr>
          <p:sp>
            <p:nvSpPr>
              <p:cNvPr name="Freeform 46" id="46"/>
              <p:cNvSpPr/>
              <p:nvPr/>
            </p:nvSpPr>
            <p:spPr>
              <a:xfrm flipH="false" flipV="false" rot="0">
                <a:off x="0" y="0"/>
                <a:ext cx="3165906" cy="43226"/>
              </a:xfrm>
              <a:custGeom>
                <a:avLst/>
                <a:gdLst/>
                <a:ahLst/>
                <a:cxnLst/>
                <a:rect r="r" b="b" t="t" l="l"/>
                <a:pathLst>
                  <a:path h="43226" w="3165906">
                    <a:moveTo>
                      <a:pt x="0" y="0"/>
                    </a:moveTo>
                    <a:lnTo>
                      <a:pt x="3165906" y="0"/>
                    </a:lnTo>
                    <a:lnTo>
                      <a:pt x="3165906" y="43226"/>
                    </a:lnTo>
                    <a:lnTo>
                      <a:pt x="0" y="43226"/>
                    </a:lnTo>
                    <a:close/>
                  </a:path>
                </a:pathLst>
              </a:custGeom>
              <a:solidFill>
                <a:srgbClr val="FFDD8C"/>
              </a:solidFill>
            </p:spPr>
          </p:sp>
          <p:sp>
            <p:nvSpPr>
              <p:cNvPr name="TextBox 47" id="47"/>
              <p:cNvSpPr txBox="true"/>
              <p:nvPr/>
            </p:nvSpPr>
            <p:spPr>
              <a:xfrm>
                <a:off x="0" y="-123825"/>
                <a:ext cx="3165906" cy="167051"/>
              </a:xfrm>
              <a:prstGeom prst="rect">
                <a:avLst/>
              </a:prstGeom>
            </p:spPr>
            <p:txBody>
              <a:bodyPr anchor="ctr" rtlCol="false" tIns="50800" lIns="50800" bIns="50800" rIns="50800"/>
              <a:lstStyle/>
              <a:p>
                <a:pPr algn="ctr">
                  <a:lnSpc>
                    <a:spcPts val="4420"/>
                  </a:lnSpc>
                </a:pPr>
              </a:p>
            </p:txBody>
          </p:sp>
        </p:grpSp>
        <p:grpSp>
          <p:nvGrpSpPr>
            <p:cNvPr name="Group 48" id="48"/>
            <p:cNvGrpSpPr/>
            <p:nvPr/>
          </p:nvGrpSpPr>
          <p:grpSpPr>
            <a:xfrm rot="5400000">
              <a:off x="3517479" y="593662"/>
              <a:ext cx="1930752" cy="743429"/>
              <a:chOff x="0" y="0"/>
              <a:chExt cx="812800" cy="312966"/>
            </a:xfrm>
          </p:grpSpPr>
          <p:sp>
            <p:nvSpPr>
              <p:cNvPr name="Freeform 49" id="49"/>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50" id="50"/>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51" id="51"/>
            <p:cNvGrpSpPr/>
            <p:nvPr/>
          </p:nvGrpSpPr>
          <p:grpSpPr>
            <a:xfrm rot="5400000">
              <a:off x="4153285" y="635806"/>
              <a:ext cx="659140" cy="659140"/>
              <a:chOff x="0" y="0"/>
              <a:chExt cx="812800" cy="812800"/>
            </a:xfrm>
          </p:grpSpPr>
          <p:sp>
            <p:nvSpPr>
              <p:cNvPr name="Freeform 52" id="5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3" id="53"/>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54" id="54"/>
            <p:cNvGrpSpPr/>
            <p:nvPr/>
          </p:nvGrpSpPr>
          <p:grpSpPr>
            <a:xfrm rot="7531530">
              <a:off x="8627140" y="1449622"/>
              <a:ext cx="1930752" cy="743429"/>
              <a:chOff x="0" y="0"/>
              <a:chExt cx="812800" cy="312966"/>
            </a:xfrm>
          </p:grpSpPr>
          <p:sp>
            <p:nvSpPr>
              <p:cNvPr name="Freeform 55" id="55"/>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22BF7E"/>
              </a:solidFill>
            </p:spPr>
          </p:sp>
          <p:sp>
            <p:nvSpPr>
              <p:cNvPr name="TextBox 56" id="56"/>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57" id="57"/>
            <p:cNvGrpSpPr/>
            <p:nvPr/>
          </p:nvGrpSpPr>
          <p:grpSpPr>
            <a:xfrm rot="7531530">
              <a:off x="9262946" y="1491767"/>
              <a:ext cx="659140" cy="659140"/>
              <a:chOff x="0" y="0"/>
              <a:chExt cx="812800" cy="812800"/>
            </a:xfrm>
          </p:grpSpPr>
          <p:sp>
            <p:nvSpPr>
              <p:cNvPr name="Freeform 58" id="5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9" id="59"/>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60" id="60"/>
            <p:cNvGrpSpPr/>
            <p:nvPr/>
          </p:nvGrpSpPr>
          <p:grpSpPr>
            <a:xfrm rot="4098149">
              <a:off x="3889194" y="10719935"/>
              <a:ext cx="1930752" cy="743429"/>
              <a:chOff x="0" y="0"/>
              <a:chExt cx="812800" cy="312966"/>
            </a:xfrm>
          </p:grpSpPr>
          <p:sp>
            <p:nvSpPr>
              <p:cNvPr name="Freeform 61" id="61"/>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FF4B4B"/>
              </a:solidFill>
            </p:spPr>
          </p:sp>
          <p:sp>
            <p:nvSpPr>
              <p:cNvPr name="TextBox 62" id="62"/>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63" id="63"/>
            <p:cNvGrpSpPr/>
            <p:nvPr/>
          </p:nvGrpSpPr>
          <p:grpSpPr>
            <a:xfrm rot="4098149">
              <a:off x="4524999" y="10762080"/>
              <a:ext cx="659140" cy="659140"/>
              <a:chOff x="0" y="0"/>
              <a:chExt cx="812800" cy="812800"/>
            </a:xfrm>
          </p:grpSpPr>
          <p:sp>
            <p:nvSpPr>
              <p:cNvPr name="Freeform 64" id="6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5" id="65"/>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66" id="66"/>
            <p:cNvGrpSpPr/>
            <p:nvPr/>
          </p:nvGrpSpPr>
          <p:grpSpPr>
            <a:xfrm rot="0">
              <a:off x="9220802" y="10926527"/>
              <a:ext cx="1930752" cy="743429"/>
              <a:chOff x="0" y="0"/>
              <a:chExt cx="812800" cy="312966"/>
            </a:xfrm>
          </p:grpSpPr>
          <p:sp>
            <p:nvSpPr>
              <p:cNvPr name="Freeform 67" id="67"/>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1F3B9B"/>
              </a:solidFill>
            </p:spPr>
          </p:sp>
          <p:sp>
            <p:nvSpPr>
              <p:cNvPr name="TextBox 68" id="68"/>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69" id="69"/>
            <p:cNvGrpSpPr/>
            <p:nvPr/>
          </p:nvGrpSpPr>
          <p:grpSpPr>
            <a:xfrm rot="0">
              <a:off x="9856607" y="10968671"/>
              <a:ext cx="659140" cy="659140"/>
              <a:chOff x="0" y="0"/>
              <a:chExt cx="812800" cy="812800"/>
            </a:xfrm>
          </p:grpSpPr>
          <p:sp>
            <p:nvSpPr>
              <p:cNvPr name="Freeform 70" id="7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1" id="71"/>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nvGrpSpPr>
            <p:cNvPr name="Group 72" id="72"/>
            <p:cNvGrpSpPr/>
            <p:nvPr/>
          </p:nvGrpSpPr>
          <p:grpSpPr>
            <a:xfrm rot="-5620548">
              <a:off x="12840443" y="4230963"/>
              <a:ext cx="1930752" cy="743429"/>
              <a:chOff x="0" y="0"/>
              <a:chExt cx="812800" cy="312966"/>
            </a:xfrm>
          </p:grpSpPr>
          <p:sp>
            <p:nvSpPr>
              <p:cNvPr name="Freeform 73" id="73"/>
              <p:cNvSpPr/>
              <p:nvPr/>
            </p:nvSpPr>
            <p:spPr>
              <a:xfrm flipH="false" flipV="false" rot="0">
                <a:off x="0" y="0"/>
                <a:ext cx="812800" cy="312966"/>
              </a:xfrm>
              <a:custGeom>
                <a:avLst/>
                <a:gdLst/>
                <a:ahLst/>
                <a:cxnLst/>
                <a:rect r="r" b="b" t="t" l="l"/>
                <a:pathLst>
                  <a:path h="312966" w="812800">
                    <a:moveTo>
                      <a:pt x="406400" y="0"/>
                    </a:moveTo>
                    <a:cubicBezTo>
                      <a:pt x="181951" y="0"/>
                      <a:pt x="0" y="70060"/>
                      <a:pt x="0" y="156483"/>
                    </a:cubicBezTo>
                    <a:cubicBezTo>
                      <a:pt x="0" y="242906"/>
                      <a:pt x="181951" y="312966"/>
                      <a:pt x="406400" y="312966"/>
                    </a:cubicBezTo>
                    <a:cubicBezTo>
                      <a:pt x="630849" y="312966"/>
                      <a:pt x="812800" y="242906"/>
                      <a:pt x="812800" y="156483"/>
                    </a:cubicBezTo>
                    <a:cubicBezTo>
                      <a:pt x="812800" y="70060"/>
                      <a:pt x="630849" y="0"/>
                      <a:pt x="406400" y="0"/>
                    </a:cubicBezTo>
                    <a:close/>
                  </a:path>
                </a:pathLst>
              </a:custGeom>
              <a:solidFill>
                <a:srgbClr val="A87CDF"/>
              </a:solidFill>
            </p:spPr>
          </p:sp>
          <p:sp>
            <p:nvSpPr>
              <p:cNvPr name="TextBox 74" id="74"/>
              <p:cNvSpPr txBox="true"/>
              <p:nvPr/>
            </p:nvSpPr>
            <p:spPr>
              <a:xfrm>
                <a:off x="76200" y="-94484"/>
                <a:ext cx="660400" cy="378110"/>
              </a:xfrm>
              <a:prstGeom prst="rect">
                <a:avLst/>
              </a:prstGeom>
            </p:spPr>
            <p:txBody>
              <a:bodyPr anchor="ctr" rtlCol="false" tIns="50800" lIns="50800" bIns="50800" rIns="50800"/>
              <a:lstStyle/>
              <a:p>
                <a:pPr algn="ctr">
                  <a:lnSpc>
                    <a:spcPts val="4420"/>
                  </a:lnSpc>
                </a:pPr>
              </a:p>
            </p:txBody>
          </p:sp>
        </p:grpSp>
        <p:grpSp>
          <p:nvGrpSpPr>
            <p:cNvPr name="Group 75" id="75"/>
            <p:cNvGrpSpPr/>
            <p:nvPr/>
          </p:nvGrpSpPr>
          <p:grpSpPr>
            <a:xfrm rot="-5620548">
              <a:off x="13476249" y="4273107"/>
              <a:ext cx="659140" cy="659140"/>
              <a:chOff x="0" y="0"/>
              <a:chExt cx="812800" cy="812800"/>
            </a:xfrm>
          </p:grpSpPr>
          <p:sp>
            <p:nvSpPr>
              <p:cNvPr name="Freeform 76" id="7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77" id="77"/>
              <p:cNvSpPr txBox="true"/>
              <p:nvPr/>
            </p:nvSpPr>
            <p:spPr>
              <a:xfrm>
                <a:off x="76200" y="-47625"/>
                <a:ext cx="660400" cy="784225"/>
              </a:xfrm>
              <a:prstGeom prst="rect">
                <a:avLst/>
              </a:prstGeom>
            </p:spPr>
            <p:txBody>
              <a:bodyPr anchor="ctr" rtlCol="false" tIns="50800" lIns="50800" bIns="50800" rIns="50800"/>
              <a:lstStyle/>
              <a:p>
                <a:pPr algn="ctr">
                  <a:lnSpc>
                    <a:spcPts val="4420"/>
                  </a:lnSpc>
                </a:pPr>
              </a:p>
            </p:txBody>
          </p:sp>
        </p:grpSp>
      </p:grpSp>
      <p:grpSp>
        <p:nvGrpSpPr>
          <p:cNvPr name="Group 78" id="78"/>
          <p:cNvGrpSpPr/>
          <p:nvPr/>
        </p:nvGrpSpPr>
        <p:grpSpPr>
          <a:xfrm rot="0">
            <a:off x="10879955" y="-192360"/>
            <a:ext cx="5716514" cy="8524014"/>
            <a:chOff x="0" y="0"/>
            <a:chExt cx="7622019" cy="11365351"/>
          </a:xfrm>
        </p:grpSpPr>
        <p:grpSp>
          <p:nvGrpSpPr>
            <p:cNvPr name="Group 79" id="79"/>
            <p:cNvGrpSpPr/>
            <p:nvPr/>
          </p:nvGrpSpPr>
          <p:grpSpPr>
            <a:xfrm rot="0">
              <a:off x="4062685" y="3907822"/>
              <a:ext cx="259157" cy="922763"/>
              <a:chOff x="0" y="0"/>
              <a:chExt cx="39938" cy="142206"/>
            </a:xfrm>
          </p:grpSpPr>
          <p:sp>
            <p:nvSpPr>
              <p:cNvPr name="Freeform 80" id="80"/>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81" id="81"/>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82" id="82"/>
            <p:cNvGrpSpPr/>
            <p:nvPr/>
          </p:nvGrpSpPr>
          <p:grpSpPr>
            <a:xfrm rot="0">
              <a:off x="6732983" y="3907822"/>
              <a:ext cx="259157" cy="922763"/>
              <a:chOff x="0" y="0"/>
              <a:chExt cx="39938" cy="142206"/>
            </a:xfrm>
          </p:grpSpPr>
          <p:sp>
            <p:nvSpPr>
              <p:cNvPr name="Freeform 83" id="83"/>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84" id="84"/>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85" id="85"/>
            <p:cNvGrpSpPr/>
            <p:nvPr/>
          </p:nvGrpSpPr>
          <p:grpSpPr>
            <a:xfrm rot="0">
              <a:off x="4062685" y="7167221"/>
              <a:ext cx="259157" cy="922763"/>
              <a:chOff x="0" y="0"/>
              <a:chExt cx="39938" cy="142206"/>
            </a:xfrm>
          </p:grpSpPr>
          <p:sp>
            <p:nvSpPr>
              <p:cNvPr name="Freeform 86" id="86"/>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87" id="87"/>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88" id="88"/>
            <p:cNvGrpSpPr/>
            <p:nvPr/>
          </p:nvGrpSpPr>
          <p:grpSpPr>
            <a:xfrm rot="0">
              <a:off x="6732983" y="7167221"/>
              <a:ext cx="259157" cy="922763"/>
              <a:chOff x="0" y="0"/>
              <a:chExt cx="39938" cy="142206"/>
            </a:xfrm>
          </p:grpSpPr>
          <p:sp>
            <p:nvSpPr>
              <p:cNvPr name="Freeform 89" id="89"/>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0" id="90"/>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91" id="91"/>
            <p:cNvGrpSpPr/>
            <p:nvPr/>
          </p:nvGrpSpPr>
          <p:grpSpPr>
            <a:xfrm rot="1071862">
              <a:off x="1181574" y="6064359"/>
              <a:ext cx="259157" cy="922763"/>
              <a:chOff x="0" y="0"/>
              <a:chExt cx="39938" cy="142206"/>
            </a:xfrm>
          </p:grpSpPr>
          <p:sp>
            <p:nvSpPr>
              <p:cNvPr name="Freeform 92" id="92"/>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3" id="93"/>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94" id="94"/>
            <p:cNvGrpSpPr/>
            <p:nvPr/>
          </p:nvGrpSpPr>
          <p:grpSpPr>
            <a:xfrm rot="1071862">
              <a:off x="3723125" y="6883513"/>
              <a:ext cx="259157" cy="922763"/>
              <a:chOff x="0" y="0"/>
              <a:chExt cx="39938" cy="142206"/>
            </a:xfrm>
          </p:grpSpPr>
          <p:sp>
            <p:nvSpPr>
              <p:cNvPr name="Freeform 95" id="95"/>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6" id="96"/>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97" id="97"/>
            <p:cNvGrpSpPr/>
            <p:nvPr/>
          </p:nvGrpSpPr>
          <p:grpSpPr>
            <a:xfrm rot="1071862">
              <a:off x="181705" y="9166608"/>
              <a:ext cx="259157" cy="922763"/>
              <a:chOff x="0" y="0"/>
              <a:chExt cx="39938" cy="142206"/>
            </a:xfrm>
          </p:grpSpPr>
          <p:sp>
            <p:nvSpPr>
              <p:cNvPr name="Freeform 98" id="98"/>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99" id="99"/>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grpSp>
          <p:nvGrpSpPr>
            <p:cNvPr name="Group 100" id="100"/>
            <p:cNvGrpSpPr/>
            <p:nvPr/>
          </p:nvGrpSpPr>
          <p:grpSpPr>
            <a:xfrm rot="1071862">
              <a:off x="2723256" y="9985762"/>
              <a:ext cx="259157" cy="922763"/>
              <a:chOff x="0" y="0"/>
              <a:chExt cx="39938" cy="142206"/>
            </a:xfrm>
          </p:grpSpPr>
          <p:sp>
            <p:nvSpPr>
              <p:cNvPr name="Freeform 101" id="101"/>
              <p:cNvSpPr/>
              <p:nvPr/>
            </p:nvSpPr>
            <p:spPr>
              <a:xfrm flipH="false" flipV="false" rot="0">
                <a:off x="0" y="0"/>
                <a:ext cx="39938" cy="142206"/>
              </a:xfrm>
              <a:custGeom>
                <a:avLst/>
                <a:gdLst/>
                <a:ahLst/>
                <a:cxnLst/>
                <a:rect r="r" b="b" t="t" l="l"/>
                <a:pathLst>
                  <a:path h="142206" w="39938">
                    <a:moveTo>
                      <a:pt x="0" y="0"/>
                    </a:moveTo>
                    <a:lnTo>
                      <a:pt x="39938" y="0"/>
                    </a:lnTo>
                    <a:lnTo>
                      <a:pt x="39938" y="142206"/>
                    </a:lnTo>
                    <a:lnTo>
                      <a:pt x="0" y="142206"/>
                    </a:lnTo>
                    <a:close/>
                  </a:path>
                </a:pathLst>
              </a:custGeom>
              <a:solidFill>
                <a:srgbClr val="0B1541"/>
              </a:solidFill>
              <a:ln cap="sq">
                <a:noFill/>
                <a:prstDash val="solid"/>
                <a:miter/>
              </a:ln>
            </p:spPr>
          </p:sp>
          <p:sp>
            <p:nvSpPr>
              <p:cNvPr name="TextBox 102" id="102"/>
              <p:cNvSpPr txBox="true"/>
              <p:nvPr/>
            </p:nvSpPr>
            <p:spPr>
              <a:xfrm>
                <a:off x="0" y="-123825"/>
                <a:ext cx="39938" cy="266031"/>
              </a:xfrm>
              <a:prstGeom prst="rect">
                <a:avLst/>
              </a:prstGeom>
            </p:spPr>
            <p:txBody>
              <a:bodyPr anchor="ctr" rtlCol="false" tIns="50800" lIns="50800" bIns="50800" rIns="50800"/>
              <a:lstStyle/>
              <a:p>
                <a:pPr algn="ctr" marL="0" indent="0" lvl="0">
                  <a:lnSpc>
                    <a:spcPts val="4419"/>
                  </a:lnSpc>
                  <a:spcBef>
                    <a:spcPct val="0"/>
                  </a:spcBef>
                </a:pPr>
              </a:p>
            </p:txBody>
          </p:sp>
        </p:grpSp>
        <p:sp>
          <p:nvSpPr>
            <p:cNvPr name="Freeform 103" id="103"/>
            <p:cNvSpPr/>
            <p:nvPr/>
          </p:nvSpPr>
          <p:spPr>
            <a:xfrm flipH="false" flipV="false" rot="-9721201">
              <a:off x="1226583" y="2546320"/>
              <a:ext cx="4252364" cy="3907822"/>
            </a:xfrm>
            <a:custGeom>
              <a:avLst/>
              <a:gdLst/>
              <a:ahLst/>
              <a:cxnLst/>
              <a:rect r="r" b="b" t="t" l="l"/>
              <a:pathLst>
                <a:path h="3907822" w="4252364">
                  <a:moveTo>
                    <a:pt x="0" y="0"/>
                  </a:moveTo>
                  <a:lnTo>
                    <a:pt x="4252364" y="0"/>
                  </a:lnTo>
                  <a:lnTo>
                    <a:pt x="4252364" y="3907821"/>
                  </a:lnTo>
                  <a:lnTo>
                    <a:pt x="0" y="3907821"/>
                  </a:lnTo>
                  <a:lnTo>
                    <a:pt x="0" y="0"/>
                  </a:lnTo>
                  <a:close/>
                </a:path>
              </a:pathLst>
            </a:custGeom>
            <a:blipFill>
              <a:blip r:embed="rId2"/>
              <a:stretch>
                <a:fillRect l="0" t="-20079" r="0" b="-2015"/>
              </a:stretch>
            </a:blipFill>
          </p:spPr>
        </p:sp>
        <p:grpSp>
          <p:nvGrpSpPr>
            <p:cNvPr name="Group 104" id="104"/>
            <p:cNvGrpSpPr/>
            <p:nvPr/>
          </p:nvGrpSpPr>
          <p:grpSpPr>
            <a:xfrm rot="-9721201">
              <a:off x="764629" y="5697725"/>
              <a:ext cx="2703356" cy="5381796"/>
              <a:chOff x="0" y="0"/>
              <a:chExt cx="544375" cy="1083733"/>
            </a:xfrm>
          </p:grpSpPr>
          <p:sp>
            <p:nvSpPr>
              <p:cNvPr name="Freeform 105" id="105"/>
              <p:cNvSpPr/>
              <p:nvPr/>
            </p:nvSpPr>
            <p:spPr>
              <a:xfrm flipH="false" flipV="false" rot="0">
                <a:off x="0" y="0"/>
                <a:ext cx="544375" cy="1083733"/>
              </a:xfrm>
              <a:custGeom>
                <a:avLst/>
                <a:gdLst/>
                <a:ahLst/>
                <a:cxnLst/>
                <a:rect r="r" b="b" t="t" l="l"/>
                <a:pathLst>
                  <a:path h="1083733" w="544375">
                    <a:moveTo>
                      <a:pt x="195773" y="0"/>
                    </a:moveTo>
                    <a:lnTo>
                      <a:pt x="348603" y="0"/>
                    </a:lnTo>
                    <a:cubicBezTo>
                      <a:pt x="400525" y="0"/>
                      <a:pt x="450320" y="20626"/>
                      <a:pt x="487035" y="57341"/>
                    </a:cubicBezTo>
                    <a:cubicBezTo>
                      <a:pt x="523749" y="94055"/>
                      <a:pt x="544375" y="143851"/>
                      <a:pt x="544375" y="195773"/>
                    </a:cubicBezTo>
                    <a:lnTo>
                      <a:pt x="544375" y="887961"/>
                    </a:lnTo>
                    <a:cubicBezTo>
                      <a:pt x="544375" y="939883"/>
                      <a:pt x="523749" y="989678"/>
                      <a:pt x="487035" y="1026393"/>
                    </a:cubicBezTo>
                    <a:cubicBezTo>
                      <a:pt x="450320" y="1063107"/>
                      <a:pt x="400525" y="1083733"/>
                      <a:pt x="348603" y="1083733"/>
                    </a:cubicBezTo>
                    <a:lnTo>
                      <a:pt x="195773" y="1083733"/>
                    </a:lnTo>
                    <a:cubicBezTo>
                      <a:pt x="143851" y="1083733"/>
                      <a:pt x="94055" y="1063107"/>
                      <a:pt x="57341" y="1026393"/>
                    </a:cubicBezTo>
                    <a:cubicBezTo>
                      <a:pt x="20626" y="989678"/>
                      <a:pt x="0" y="939883"/>
                      <a:pt x="0" y="887961"/>
                    </a:cubicBezTo>
                    <a:lnTo>
                      <a:pt x="0" y="195773"/>
                    </a:lnTo>
                    <a:cubicBezTo>
                      <a:pt x="0" y="143851"/>
                      <a:pt x="20626" y="94055"/>
                      <a:pt x="57341" y="57341"/>
                    </a:cubicBezTo>
                    <a:cubicBezTo>
                      <a:pt x="94055" y="20626"/>
                      <a:pt x="143851" y="0"/>
                      <a:pt x="195773" y="0"/>
                    </a:cubicBezTo>
                    <a:close/>
                  </a:path>
                </a:pathLst>
              </a:custGeom>
              <a:solidFill>
                <a:srgbClr val="1F3B9B"/>
              </a:solidFill>
              <a:ln cap="rnd">
                <a:noFill/>
                <a:prstDash val="solid"/>
                <a:round/>
              </a:ln>
            </p:spPr>
          </p:sp>
          <p:sp>
            <p:nvSpPr>
              <p:cNvPr name="TextBox 106" id="106"/>
              <p:cNvSpPr txBox="true"/>
              <p:nvPr/>
            </p:nvSpPr>
            <p:spPr>
              <a:xfrm>
                <a:off x="0" y="-123825"/>
                <a:ext cx="544375" cy="1207558"/>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07" id="107"/>
            <p:cNvGrpSpPr/>
            <p:nvPr/>
          </p:nvGrpSpPr>
          <p:grpSpPr>
            <a:xfrm rot="-9721201">
              <a:off x="1002528" y="8203842"/>
              <a:ext cx="1781474" cy="1744101"/>
              <a:chOff x="0" y="0"/>
              <a:chExt cx="358736" cy="351210"/>
            </a:xfrm>
          </p:grpSpPr>
          <p:sp>
            <p:nvSpPr>
              <p:cNvPr name="Freeform 108" id="108"/>
              <p:cNvSpPr/>
              <p:nvPr/>
            </p:nvSpPr>
            <p:spPr>
              <a:xfrm flipH="false" flipV="false" rot="0">
                <a:off x="0" y="0"/>
                <a:ext cx="358736" cy="351210"/>
              </a:xfrm>
              <a:custGeom>
                <a:avLst/>
                <a:gdLst/>
                <a:ahLst/>
                <a:cxnLst/>
                <a:rect r="r" b="b" t="t" l="l"/>
                <a:pathLst>
                  <a:path h="351210" w="358736">
                    <a:moveTo>
                      <a:pt x="175605" y="0"/>
                    </a:moveTo>
                    <a:lnTo>
                      <a:pt x="183131" y="0"/>
                    </a:lnTo>
                    <a:cubicBezTo>
                      <a:pt x="280115" y="0"/>
                      <a:pt x="358736" y="78621"/>
                      <a:pt x="358736" y="175605"/>
                    </a:cubicBezTo>
                    <a:lnTo>
                      <a:pt x="358736" y="175605"/>
                    </a:lnTo>
                    <a:cubicBezTo>
                      <a:pt x="358736" y="272589"/>
                      <a:pt x="280115" y="351210"/>
                      <a:pt x="183131" y="351210"/>
                    </a:cubicBezTo>
                    <a:lnTo>
                      <a:pt x="175605" y="351210"/>
                    </a:lnTo>
                    <a:cubicBezTo>
                      <a:pt x="78621" y="351210"/>
                      <a:pt x="0" y="272589"/>
                      <a:pt x="0" y="175605"/>
                    </a:cubicBezTo>
                    <a:lnTo>
                      <a:pt x="0" y="175605"/>
                    </a:lnTo>
                    <a:cubicBezTo>
                      <a:pt x="0" y="78621"/>
                      <a:pt x="78621" y="0"/>
                      <a:pt x="175605" y="0"/>
                    </a:cubicBezTo>
                    <a:close/>
                  </a:path>
                </a:pathLst>
              </a:custGeom>
              <a:solidFill>
                <a:srgbClr val="4C62AF"/>
              </a:solidFill>
              <a:ln cap="rnd">
                <a:noFill/>
                <a:prstDash val="solid"/>
                <a:round/>
              </a:ln>
            </p:spPr>
          </p:sp>
          <p:sp>
            <p:nvSpPr>
              <p:cNvPr name="TextBox 109" id="109"/>
              <p:cNvSpPr txBox="true"/>
              <p:nvPr/>
            </p:nvSpPr>
            <p:spPr>
              <a:xfrm>
                <a:off x="0" y="-123825"/>
                <a:ext cx="358736" cy="475035"/>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10" id="110"/>
            <p:cNvGrpSpPr/>
            <p:nvPr/>
          </p:nvGrpSpPr>
          <p:grpSpPr>
            <a:xfrm rot="-9721201">
              <a:off x="1438200" y="6010790"/>
              <a:ext cx="2479114" cy="1295618"/>
              <a:chOff x="0" y="0"/>
              <a:chExt cx="499220" cy="260899"/>
            </a:xfrm>
          </p:grpSpPr>
          <p:sp>
            <p:nvSpPr>
              <p:cNvPr name="Freeform 111" id="111"/>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4C62AF"/>
              </a:solidFill>
              <a:ln cap="rnd">
                <a:noFill/>
                <a:prstDash val="solid"/>
                <a:round/>
              </a:ln>
            </p:spPr>
          </p:sp>
          <p:sp>
            <p:nvSpPr>
              <p:cNvPr name="TextBox 112" id="112"/>
              <p:cNvSpPr txBox="true"/>
              <p:nvPr/>
            </p:nvSpPr>
            <p:spPr>
              <a:xfrm>
                <a:off x="0" y="-123825"/>
                <a:ext cx="499220" cy="384724"/>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13" id="113"/>
            <p:cNvGrpSpPr/>
            <p:nvPr/>
          </p:nvGrpSpPr>
          <p:grpSpPr>
            <a:xfrm rot="-9721201">
              <a:off x="3104813" y="6096645"/>
              <a:ext cx="824710" cy="99663"/>
              <a:chOff x="0" y="0"/>
              <a:chExt cx="166072" cy="20069"/>
            </a:xfrm>
          </p:grpSpPr>
          <p:sp>
            <p:nvSpPr>
              <p:cNvPr name="Freeform 114" id="114"/>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15" id="115"/>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16" id="116"/>
            <p:cNvGrpSpPr/>
            <p:nvPr/>
          </p:nvGrpSpPr>
          <p:grpSpPr>
            <a:xfrm rot="-9721201">
              <a:off x="1886687" y="5701323"/>
              <a:ext cx="824710" cy="99663"/>
              <a:chOff x="0" y="0"/>
              <a:chExt cx="166072" cy="20069"/>
            </a:xfrm>
          </p:grpSpPr>
          <p:sp>
            <p:nvSpPr>
              <p:cNvPr name="Freeform 117" id="117"/>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18" id="118"/>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19" id="119"/>
            <p:cNvGrpSpPr/>
            <p:nvPr/>
          </p:nvGrpSpPr>
          <p:grpSpPr>
            <a:xfrm rot="-8791664">
              <a:off x="3458499" y="8109008"/>
              <a:ext cx="450227" cy="166499"/>
              <a:chOff x="0" y="0"/>
              <a:chExt cx="90662" cy="33528"/>
            </a:xfrm>
          </p:grpSpPr>
          <p:sp>
            <p:nvSpPr>
              <p:cNvPr name="Freeform 120" id="120"/>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275CE4"/>
              </a:solidFill>
              <a:ln cap="sq">
                <a:noFill/>
                <a:prstDash val="solid"/>
                <a:miter/>
              </a:ln>
            </p:spPr>
          </p:sp>
          <p:sp>
            <p:nvSpPr>
              <p:cNvPr name="TextBox 121" id="121"/>
              <p:cNvSpPr txBox="true"/>
              <p:nvPr/>
            </p:nvSpPr>
            <p:spPr>
              <a:xfrm>
                <a:off x="8500" y="-120682"/>
                <a:ext cx="73663" cy="151067"/>
              </a:xfrm>
              <a:prstGeom prst="rect">
                <a:avLst/>
              </a:prstGeom>
            </p:spPr>
            <p:txBody>
              <a:bodyPr anchor="ctr" rtlCol="false" tIns="38877" lIns="38877" bIns="38877" rIns="38877"/>
              <a:lstStyle/>
              <a:p>
                <a:pPr algn="ctr" marL="0" indent="0" lvl="0">
                  <a:lnSpc>
                    <a:spcPts val="4335"/>
                  </a:lnSpc>
                  <a:spcBef>
                    <a:spcPct val="0"/>
                  </a:spcBef>
                </a:pPr>
              </a:p>
            </p:txBody>
          </p:sp>
        </p:grpSp>
        <p:grpSp>
          <p:nvGrpSpPr>
            <p:cNvPr name="Group 122" id="122"/>
            <p:cNvGrpSpPr/>
            <p:nvPr/>
          </p:nvGrpSpPr>
          <p:grpSpPr>
            <a:xfrm rot="1095631">
              <a:off x="1131804" y="7416897"/>
              <a:ext cx="2365175" cy="725067"/>
              <a:chOff x="0" y="0"/>
              <a:chExt cx="597833" cy="183271"/>
            </a:xfrm>
          </p:grpSpPr>
          <p:sp>
            <p:nvSpPr>
              <p:cNvPr name="Freeform 123" id="123"/>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124" id="124"/>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grpSp>
          <p:nvGrpSpPr>
            <p:cNvPr name="Group 125" id="125"/>
            <p:cNvGrpSpPr/>
            <p:nvPr/>
          </p:nvGrpSpPr>
          <p:grpSpPr>
            <a:xfrm rot="1095631">
              <a:off x="2779504" y="8242882"/>
              <a:ext cx="266384" cy="2452549"/>
              <a:chOff x="0" y="0"/>
              <a:chExt cx="39938" cy="367705"/>
            </a:xfrm>
          </p:grpSpPr>
          <p:sp>
            <p:nvSpPr>
              <p:cNvPr name="Freeform 126" id="126"/>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127" id="127"/>
              <p:cNvSpPr txBox="true"/>
              <p:nvPr/>
            </p:nvSpPr>
            <p:spPr>
              <a:xfrm>
                <a:off x="0" y="-123825"/>
                <a:ext cx="39938" cy="491530"/>
              </a:xfrm>
              <a:prstGeom prst="rect">
                <a:avLst/>
              </a:prstGeom>
            </p:spPr>
            <p:txBody>
              <a:bodyPr anchor="ctr" rtlCol="false" tIns="52217" lIns="52217" bIns="52217" rIns="52217"/>
              <a:lstStyle/>
              <a:p>
                <a:pPr algn="ctr" marL="0" indent="0" lvl="0">
                  <a:lnSpc>
                    <a:spcPts val="4420"/>
                  </a:lnSpc>
                  <a:spcBef>
                    <a:spcPct val="0"/>
                  </a:spcBef>
                </a:pPr>
              </a:p>
            </p:txBody>
          </p:sp>
        </p:grpSp>
        <p:grpSp>
          <p:nvGrpSpPr>
            <p:cNvPr name="Group 128" id="128"/>
            <p:cNvGrpSpPr/>
            <p:nvPr/>
          </p:nvGrpSpPr>
          <p:grpSpPr>
            <a:xfrm rot="-9704368">
              <a:off x="272742" y="10020475"/>
              <a:ext cx="2365175" cy="725067"/>
              <a:chOff x="0" y="0"/>
              <a:chExt cx="597833" cy="183271"/>
            </a:xfrm>
          </p:grpSpPr>
          <p:sp>
            <p:nvSpPr>
              <p:cNvPr name="Freeform 129" id="129"/>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130" id="130"/>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sp>
          <p:nvSpPr>
            <p:cNvPr name="Freeform 131" id="131"/>
            <p:cNvSpPr/>
            <p:nvPr/>
          </p:nvSpPr>
          <p:spPr>
            <a:xfrm flipH="false" flipV="false" rot="-10800000">
              <a:off x="3369655" y="0"/>
              <a:ext cx="4252364" cy="3907822"/>
            </a:xfrm>
            <a:custGeom>
              <a:avLst/>
              <a:gdLst/>
              <a:ahLst/>
              <a:cxnLst/>
              <a:rect r="r" b="b" t="t" l="l"/>
              <a:pathLst>
                <a:path h="3907822" w="4252364">
                  <a:moveTo>
                    <a:pt x="0" y="0"/>
                  </a:moveTo>
                  <a:lnTo>
                    <a:pt x="4252364" y="0"/>
                  </a:lnTo>
                  <a:lnTo>
                    <a:pt x="4252364" y="3907822"/>
                  </a:lnTo>
                  <a:lnTo>
                    <a:pt x="0" y="3907822"/>
                  </a:lnTo>
                  <a:lnTo>
                    <a:pt x="0" y="0"/>
                  </a:lnTo>
                  <a:close/>
                </a:path>
              </a:pathLst>
            </a:custGeom>
            <a:blipFill>
              <a:blip r:embed="rId2"/>
              <a:stretch>
                <a:fillRect l="0" t="-20079" r="0" b="-2015"/>
              </a:stretch>
            </a:blipFill>
          </p:spPr>
        </p:sp>
        <p:grpSp>
          <p:nvGrpSpPr>
            <p:cNvPr name="Group 132" id="132"/>
            <p:cNvGrpSpPr/>
            <p:nvPr/>
          </p:nvGrpSpPr>
          <p:grpSpPr>
            <a:xfrm rot="-10800000">
              <a:off x="4168370" y="3343189"/>
              <a:ext cx="2703356" cy="5381796"/>
              <a:chOff x="0" y="0"/>
              <a:chExt cx="544375" cy="1083733"/>
            </a:xfrm>
          </p:grpSpPr>
          <p:sp>
            <p:nvSpPr>
              <p:cNvPr name="Freeform 133" id="133"/>
              <p:cNvSpPr/>
              <p:nvPr/>
            </p:nvSpPr>
            <p:spPr>
              <a:xfrm flipH="false" flipV="false" rot="0">
                <a:off x="0" y="0"/>
                <a:ext cx="544375" cy="1083733"/>
              </a:xfrm>
              <a:custGeom>
                <a:avLst/>
                <a:gdLst/>
                <a:ahLst/>
                <a:cxnLst/>
                <a:rect r="r" b="b" t="t" l="l"/>
                <a:pathLst>
                  <a:path h="1083733" w="544375">
                    <a:moveTo>
                      <a:pt x="195773" y="0"/>
                    </a:moveTo>
                    <a:lnTo>
                      <a:pt x="348603" y="0"/>
                    </a:lnTo>
                    <a:cubicBezTo>
                      <a:pt x="400525" y="0"/>
                      <a:pt x="450320" y="20626"/>
                      <a:pt x="487035" y="57341"/>
                    </a:cubicBezTo>
                    <a:cubicBezTo>
                      <a:pt x="523749" y="94055"/>
                      <a:pt x="544375" y="143851"/>
                      <a:pt x="544375" y="195773"/>
                    </a:cubicBezTo>
                    <a:lnTo>
                      <a:pt x="544375" y="887961"/>
                    </a:lnTo>
                    <a:cubicBezTo>
                      <a:pt x="544375" y="939883"/>
                      <a:pt x="523749" y="989678"/>
                      <a:pt x="487035" y="1026393"/>
                    </a:cubicBezTo>
                    <a:cubicBezTo>
                      <a:pt x="450320" y="1063107"/>
                      <a:pt x="400525" y="1083733"/>
                      <a:pt x="348603" y="1083733"/>
                    </a:cubicBezTo>
                    <a:lnTo>
                      <a:pt x="195773" y="1083733"/>
                    </a:lnTo>
                    <a:cubicBezTo>
                      <a:pt x="143851" y="1083733"/>
                      <a:pt x="94055" y="1063107"/>
                      <a:pt x="57341" y="1026393"/>
                    </a:cubicBezTo>
                    <a:cubicBezTo>
                      <a:pt x="20626" y="989678"/>
                      <a:pt x="0" y="939883"/>
                      <a:pt x="0" y="887961"/>
                    </a:cubicBezTo>
                    <a:lnTo>
                      <a:pt x="0" y="195773"/>
                    </a:lnTo>
                    <a:cubicBezTo>
                      <a:pt x="0" y="143851"/>
                      <a:pt x="20626" y="94055"/>
                      <a:pt x="57341" y="57341"/>
                    </a:cubicBezTo>
                    <a:cubicBezTo>
                      <a:pt x="94055" y="20626"/>
                      <a:pt x="143851" y="0"/>
                      <a:pt x="195773" y="0"/>
                    </a:cubicBezTo>
                    <a:close/>
                  </a:path>
                </a:pathLst>
              </a:custGeom>
              <a:solidFill>
                <a:srgbClr val="F88219"/>
              </a:solidFill>
            </p:spPr>
          </p:sp>
          <p:sp>
            <p:nvSpPr>
              <p:cNvPr name="TextBox 134" id="134"/>
              <p:cNvSpPr txBox="true"/>
              <p:nvPr/>
            </p:nvSpPr>
            <p:spPr>
              <a:xfrm>
                <a:off x="0" y="-123825"/>
                <a:ext cx="544375" cy="1207558"/>
              </a:xfrm>
              <a:prstGeom prst="rect">
                <a:avLst/>
              </a:prstGeom>
            </p:spPr>
            <p:txBody>
              <a:bodyPr anchor="ctr" rtlCol="false" tIns="38877" lIns="38877" bIns="38877" rIns="38877"/>
              <a:lstStyle/>
              <a:p>
                <a:pPr algn="ctr">
                  <a:lnSpc>
                    <a:spcPts val="4419"/>
                  </a:lnSpc>
                </a:pPr>
              </a:p>
            </p:txBody>
          </p:sp>
        </p:grpSp>
        <p:grpSp>
          <p:nvGrpSpPr>
            <p:cNvPr name="Group 135" id="135"/>
            <p:cNvGrpSpPr/>
            <p:nvPr/>
          </p:nvGrpSpPr>
          <p:grpSpPr>
            <a:xfrm rot="-10800000">
              <a:off x="4629311" y="5884593"/>
              <a:ext cx="1781474" cy="1744101"/>
              <a:chOff x="0" y="0"/>
              <a:chExt cx="358736" cy="351210"/>
            </a:xfrm>
          </p:grpSpPr>
          <p:sp>
            <p:nvSpPr>
              <p:cNvPr name="Freeform 136" id="136"/>
              <p:cNvSpPr/>
              <p:nvPr/>
            </p:nvSpPr>
            <p:spPr>
              <a:xfrm flipH="false" flipV="false" rot="0">
                <a:off x="0" y="0"/>
                <a:ext cx="358736" cy="351210"/>
              </a:xfrm>
              <a:custGeom>
                <a:avLst/>
                <a:gdLst/>
                <a:ahLst/>
                <a:cxnLst/>
                <a:rect r="r" b="b" t="t" l="l"/>
                <a:pathLst>
                  <a:path h="351210" w="358736">
                    <a:moveTo>
                      <a:pt x="148541" y="0"/>
                    </a:moveTo>
                    <a:lnTo>
                      <a:pt x="210195" y="0"/>
                    </a:lnTo>
                    <a:cubicBezTo>
                      <a:pt x="249590" y="0"/>
                      <a:pt x="287372" y="15650"/>
                      <a:pt x="315229" y="43507"/>
                    </a:cubicBezTo>
                    <a:cubicBezTo>
                      <a:pt x="343086" y="71363"/>
                      <a:pt x="358736" y="109145"/>
                      <a:pt x="358736" y="148541"/>
                    </a:cubicBezTo>
                    <a:lnTo>
                      <a:pt x="358736" y="202669"/>
                    </a:lnTo>
                    <a:cubicBezTo>
                      <a:pt x="358736" y="242064"/>
                      <a:pt x="343086" y="279846"/>
                      <a:pt x="315229" y="307703"/>
                    </a:cubicBezTo>
                    <a:cubicBezTo>
                      <a:pt x="287372" y="335560"/>
                      <a:pt x="249590" y="351210"/>
                      <a:pt x="210195" y="351210"/>
                    </a:cubicBezTo>
                    <a:lnTo>
                      <a:pt x="148541" y="351210"/>
                    </a:lnTo>
                    <a:cubicBezTo>
                      <a:pt x="109145" y="351210"/>
                      <a:pt x="71363" y="335560"/>
                      <a:pt x="43507" y="307703"/>
                    </a:cubicBezTo>
                    <a:cubicBezTo>
                      <a:pt x="15650" y="279846"/>
                      <a:pt x="0" y="242064"/>
                      <a:pt x="0" y="202669"/>
                    </a:cubicBezTo>
                    <a:lnTo>
                      <a:pt x="0" y="148541"/>
                    </a:lnTo>
                    <a:cubicBezTo>
                      <a:pt x="0" y="109145"/>
                      <a:pt x="15650" y="71363"/>
                      <a:pt x="43507" y="43507"/>
                    </a:cubicBezTo>
                    <a:cubicBezTo>
                      <a:pt x="71363" y="15650"/>
                      <a:pt x="109145" y="0"/>
                      <a:pt x="148541" y="0"/>
                    </a:cubicBezTo>
                    <a:close/>
                  </a:path>
                </a:pathLst>
              </a:custGeom>
              <a:solidFill>
                <a:srgbClr val="F99B47"/>
              </a:solidFill>
            </p:spPr>
          </p:sp>
          <p:sp>
            <p:nvSpPr>
              <p:cNvPr name="TextBox 137" id="137"/>
              <p:cNvSpPr txBox="true"/>
              <p:nvPr/>
            </p:nvSpPr>
            <p:spPr>
              <a:xfrm>
                <a:off x="0" y="-123825"/>
                <a:ext cx="358736" cy="475035"/>
              </a:xfrm>
              <a:prstGeom prst="rect">
                <a:avLst/>
              </a:prstGeom>
            </p:spPr>
            <p:txBody>
              <a:bodyPr anchor="ctr" rtlCol="false" tIns="38877" lIns="38877" bIns="38877" rIns="38877"/>
              <a:lstStyle/>
              <a:p>
                <a:pPr algn="ctr">
                  <a:lnSpc>
                    <a:spcPts val="4419"/>
                  </a:lnSpc>
                </a:pPr>
              </a:p>
            </p:txBody>
          </p:sp>
        </p:grpSp>
        <p:grpSp>
          <p:nvGrpSpPr>
            <p:cNvPr name="Group 138" id="138"/>
            <p:cNvGrpSpPr/>
            <p:nvPr/>
          </p:nvGrpSpPr>
          <p:grpSpPr>
            <a:xfrm rot="-10800000">
              <a:off x="4280491" y="3567430"/>
              <a:ext cx="2479114" cy="1295618"/>
              <a:chOff x="0" y="0"/>
              <a:chExt cx="499220" cy="260899"/>
            </a:xfrm>
          </p:grpSpPr>
          <p:sp>
            <p:nvSpPr>
              <p:cNvPr name="Freeform 139" id="139"/>
              <p:cNvSpPr/>
              <p:nvPr/>
            </p:nvSpPr>
            <p:spPr>
              <a:xfrm flipH="false" flipV="false" rot="0">
                <a:off x="0" y="0"/>
                <a:ext cx="499220" cy="260899"/>
              </a:xfrm>
              <a:custGeom>
                <a:avLst/>
                <a:gdLst/>
                <a:ahLst/>
                <a:cxnLst/>
                <a:rect r="r" b="b" t="t" l="l"/>
                <a:pathLst>
                  <a:path h="260899" w="499220">
                    <a:moveTo>
                      <a:pt x="130449" y="0"/>
                    </a:moveTo>
                    <a:lnTo>
                      <a:pt x="368770" y="0"/>
                    </a:lnTo>
                    <a:cubicBezTo>
                      <a:pt x="440816" y="0"/>
                      <a:pt x="499220" y="58404"/>
                      <a:pt x="499220" y="130449"/>
                    </a:cubicBezTo>
                    <a:lnTo>
                      <a:pt x="499220" y="130449"/>
                    </a:lnTo>
                    <a:cubicBezTo>
                      <a:pt x="499220" y="165047"/>
                      <a:pt x="485476" y="198227"/>
                      <a:pt x="461012" y="222691"/>
                    </a:cubicBezTo>
                    <a:cubicBezTo>
                      <a:pt x="436548" y="247155"/>
                      <a:pt x="403368" y="260899"/>
                      <a:pt x="368770" y="260899"/>
                    </a:cubicBezTo>
                    <a:lnTo>
                      <a:pt x="130449" y="260899"/>
                    </a:lnTo>
                    <a:cubicBezTo>
                      <a:pt x="58404" y="260899"/>
                      <a:pt x="0" y="202495"/>
                      <a:pt x="0" y="130449"/>
                    </a:cubicBezTo>
                    <a:lnTo>
                      <a:pt x="0" y="130449"/>
                    </a:lnTo>
                    <a:cubicBezTo>
                      <a:pt x="0" y="58404"/>
                      <a:pt x="58404" y="0"/>
                      <a:pt x="130449" y="0"/>
                    </a:cubicBezTo>
                    <a:close/>
                  </a:path>
                </a:pathLst>
              </a:custGeom>
              <a:solidFill>
                <a:srgbClr val="F99B47"/>
              </a:solidFill>
            </p:spPr>
          </p:sp>
          <p:sp>
            <p:nvSpPr>
              <p:cNvPr name="TextBox 140" id="140"/>
              <p:cNvSpPr txBox="true"/>
              <p:nvPr/>
            </p:nvSpPr>
            <p:spPr>
              <a:xfrm>
                <a:off x="0" y="-123825"/>
                <a:ext cx="499220" cy="384724"/>
              </a:xfrm>
              <a:prstGeom prst="rect">
                <a:avLst/>
              </a:prstGeom>
            </p:spPr>
            <p:txBody>
              <a:bodyPr anchor="ctr" rtlCol="false" tIns="38877" lIns="38877" bIns="38877" rIns="38877"/>
              <a:lstStyle/>
              <a:p>
                <a:pPr algn="ctr">
                  <a:lnSpc>
                    <a:spcPts val="4419"/>
                  </a:lnSpc>
                </a:pPr>
              </a:p>
            </p:txBody>
          </p:sp>
        </p:grpSp>
        <p:grpSp>
          <p:nvGrpSpPr>
            <p:cNvPr name="Group 141" id="141"/>
            <p:cNvGrpSpPr/>
            <p:nvPr/>
          </p:nvGrpSpPr>
          <p:grpSpPr>
            <a:xfrm rot="-10800000">
              <a:off x="5748027" y="3419182"/>
              <a:ext cx="824710" cy="99663"/>
              <a:chOff x="0" y="0"/>
              <a:chExt cx="166072" cy="20069"/>
            </a:xfrm>
          </p:grpSpPr>
          <p:sp>
            <p:nvSpPr>
              <p:cNvPr name="Freeform 142" id="142"/>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43" id="143"/>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44" id="144"/>
            <p:cNvGrpSpPr/>
            <p:nvPr/>
          </p:nvGrpSpPr>
          <p:grpSpPr>
            <a:xfrm rot="-10800000">
              <a:off x="4467359" y="3419182"/>
              <a:ext cx="824710" cy="99663"/>
              <a:chOff x="0" y="0"/>
              <a:chExt cx="166072" cy="20069"/>
            </a:xfrm>
          </p:grpSpPr>
          <p:sp>
            <p:nvSpPr>
              <p:cNvPr name="Freeform 145" id="145"/>
              <p:cNvSpPr/>
              <p:nvPr/>
            </p:nvSpPr>
            <p:spPr>
              <a:xfrm flipH="false" flipV="false" rot="0">
                <a:off x="0" y="0"/>
                <a:ext cx="166072" cy="20069"/>
              </a:xfrm>
              <a:custGeom>
                <a:avLst/>
                <a:gdLst/>
                <a:ahLst/>
                <a:cxnLst/>
                <a:rect r="r" b="b" t="t" l="l"/>
                <a:pathLst>
                  <a:path h="20069" w="166072">
                    <a:moveTo>
                      <a:pt x="10035" y="0"/>
                    </a:moveTo>
                    <a:lnTo>
                      <a:pt x="156038" y="0"/>
                    </a:lnTo>
                    <a:cubicBezTo>
                      <a:pt x="161579" y="0"/>
                      <a:pt x="166072" y="4493"/>
                      <a:pt x="166072" y="10035"/>
                    </a:cubicBezTo>
                    <a:lnTo>
                      <a:pt x="166072" y="10035"/>
                    </a:lnTo>
                    <a:cubicBezTo>
                      <a:pt x="166072" y="12696"/>
                      <a:pt x="165015" y="15248"/>
                      <a:pt x="163133" y="17130"/>
                    </a:cubicBezTo>
                    <a:cubicBezTo>
                      <a:pt x="161251" y="19012"/>
                      <a:pt x="158699" y="20069"/>
                      <a:pt x="156038" y="20069"/>
                    </a:cubicBezTo>
                    <a:lnTo>
                      <a:pt x="10035" y="20069"/>
                    </a:lnTo>
                    <a:cubicBezTo>
                      <a:pt x="7373" y="20069"/>
                      <a:pt x="4821" y="19012"/>
                      <a:pt x="2939" y="17130"/>
                    </a:cubicBezTo>
                    <a:cubicBezTo>
                      <a:pt x="1057" y="15248"/>
                      <a:pt x="0" y="12696"/>
                      <a:pt x="0" y="10035"/>
                    </a:cubicBezTo>
                    <a:lnTo>
                      <a:pt x="0" y="10035"/>
                    </a:lnTo>
                    <a:cubicBezTo>
                      <a:pt x="0" y="7373"/>
                      <a:pt x="1057" y="4821"/>
                      <a:pt x="2939" y="2939"/>
                    </a:cubicBezTo>
                    <a:cubicBezTo>
                      <a:pt x="4821" y="1057"/>
                      <a:pt x="7373" y="0"/>
                      <a:pt x="10035" y="0"/>
                    </a:cubicBezTo>
                    <a:close/>
                  </a:path>
                </a:pathLst>
              </a:custGeom>
              <a:solidFill>
                <a:srgbClr val="EAEA28"/>
              </a:solidFill>
            </p:spPr>
          </p:sp>
          <p:sp>
            <p:nvSpPr>
              <p:cNvPr name="TextBox 146" id="146"/>
              <p:cNvSpPr txBox="true"/>
              <p:nvPr/>
            </p:nvSpPr>
            <p:spPr>
              <a:xfrm>
                <a:off x="0" y="-123825"/>
                <a:ext cx="166072" cy="143894"/>
              </a:xfrm>
              <a:prstGeom prst="rect">
                <a:avLst/>
              </a:prstGeom>
            </p:spPr>
            <p:txBody>
              <a:bodyPr anchor="ctr" rtlCol="false" tIns="38877" lIns="38877" bIns="38877" rIns="38877"/>
              <a:lstStyle/>
              <a:p>
                <a:pPr algn="ctr">
                  <a:lnSpc>
                    <a:spcPts val="4419"/>
                  </a:lnSpc>
                </a:pPr>
              </a:p>
            </p:txBody>
          </p:sp>
        </p:grpSp>
        <p:grpSp>
          <p:nvGrpSpPr>
            <p:cNvPr name="Group 147" id="147"/>
            <p:cNvGrpSpPr/>
            <p:nvPr/>
          </p:nvGrpSpPr>
          <p:grpSpPr>
            <a:xfrm rot="-9870462">
              <a:off x="6725086" y="5280259"/>
              <a:ext cx="450227" cy="166499"/>
              <a:chOff x="0" y="0"/>
              <a:chExt cx="90662" cy="33528"/>
            </a:xfrm>
          </p:grpSpPr>
          <p:sp>
            <p:nvSpPr>
              <p:cNvPr name="Freeform 148" id="148"/>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149" id="149"/>
              <p:cNvSpPr txBox="true"/>
              <p:nvPr/>
            </p:nvSpPr>
            <p:spPr>
              <a:xfrm>
                <a:off x="8500" y="-120682"/>
                <a:ext cx="73663" cy="151067"/>
              </a:xfrm>
              <a:prstGeom prst="rect">
                <a:avLst/>
              </a:prstGeom>
            </p:spPr>
            <p:txBody>
              <a:bodyPr anchor="ctr" rtlCol="false" tIns="38877" lIns="38877" bIns="38877" rIns="38877"/>
              <a:lstStyle/>
              <a:p>
                <a:pPr algn="ctr">
                  <a:lnSpc>
                    <a:spcPts val="4419"/>
                  </a:lnSpc>
                </a:pPr>
              </a:p>
            </p:txBody>
          </p:sp>
        </p:grpSp>
        <p:grpSp>
          <p:nvGrpSpPr>
            <p:cNvPr name="Group 150" id="150"/>
            <p:cNvGrpSpPr/>
            <p:nvPr/>
          </p:nvGrpSpPr>
          <p:grpSpPr>
            <a:xfrm rot="9883450">
              <a:off x="3816284" y="5279523"/>
              <a:ext cx="450227" cy="166499"/>
              <a:chOff x="0" y="0"/>
              <a:chExt cx="90662" cy="33528"/>
            </a:xfrm>
          </p:grpSpPr>
          <p:sp>
            <p:nvSpPr>
              <p:cNvPr name="Freeform 151" id="151"/>
              <p:cNvSpPr/>
              <p:nvPr/>
            </p:nvSpPr>
            <p:spPr>
              <a:xfrm flipH="false" flipV="false" rot="0">
                <a:off x="0" y="0"/>
                <a:ext cx="90662" cy="33528"/>
              </a:xfrm>
              <a:custGeom>
                <a:avLst/>
                <a:gdLst/>
                <a:ahLst/>
                <a:cxnLst/>
                <a:rect r="r" b="b" t="t" l="l"/>
                <a:pathLst>
                  <a:path h="33528" w="90662">
                    <a:moveTo>
                      <a:pt x="45331" y="0"/>
                    </a:moveTo>
                    <a:cubicBezTo>
                      <a:pt x="20295" y="0"/>
                      <a:pt x="0" y="7506"/>
                      <a:pt x="0" y="16764"/>
                    </a:cubicBezTo>
                    <a:cubicBezTo>
                      <a:pt x="0" y="26023"/>
                      <a:pt x="20295" y="33528"/>
                      <a:pt x="45331" y="33528"/>
                    </a:cubicBezTo>
                    <a:cubicBezTo>
                      <a:pt x="70367" y="33528"/>
                      <a:pt x="90662" y="26023"/>
                      <a:pt x="90662" y="16764"/>
                    </a:cubicBezTo>
                    <a:cubicBezTo>
                      <a:pt x="90662" y="7506"/>
                      <a:pt x="70367" y="0"/>
                      <a:pt x="45331" y="0"/>
                    </a:cubicBezTo>
                    <a:close/>
                  </a:path>
                </a:pathLst>
              </a:custGeom>
              <a:solidFill>
                <a:srgbClr val="CC5E00"/>
              </a:solidFill>
            </p:spPr>
          </p:sp>
          <p:sp>
            <p:nvSpPr>
              <p:cNvPr name="TextBox 152" id="152"/>
              <p:cNvSpPr txBox="true"/>
              <p:nvPr/>
            </p:nvSpPr>
            <p:spPr>
              <a:xfrm>
                <a:off x="8500" y="-120682"/>
                <a:ext cx="73663" cy="151067"/>
              </a:xfrm>
              <a:prstGeom prst="rect">
                <a:avLst/>
              </a:prstGeom>
            </p:spPr>
            <p:txBody>
              <a:bodyPr anchor="ctr" rtlCol="false" tIns="38877" lIns="38877" bIns="38877" rIns="38877"/>
              <a:lstStyle/>
              <a:p>
                <a:pPr algn="ctr">
                  <a:lnSpc>
                    <a:spcPts val="4419"/>
                  </a:lnSpc>
                </a:pPr>
              </a:p>
            </p:txBody>
          </p:sp>
        </p:grpSp>
        <p:grpSp>
          <p:nvGrpSpPr>
            <p:cNvPr name="Group 153" id="153"/>
            <p:cNvGrpSpPr/>
            <p:nvPr/>
          </p:nvGrpSpPr>
          <p:grpSpPr>
            <a:xfrm rot="0">
              <a:off x="4344825" y="5019733"/>
              <a:ext cx="2365175" cy="725067"/>
              <a:chOff x="0" y="0"/>
              <a:chExt cx="597833" cy="183271"/>
            </a:xfrm>
          </p:grpSpPr>
          <p:sp>
            <p:nvSpPr>
              <p:cNvPr name="Freeform 154" id="154"/>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155" id="155"/>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grpSp>
          <p:nvGrpSpPr>
            <p:cNvPr name="Group 156" id="156"/>
            <p:cNvGrpSpPr/>
            <p:nvPr/>
          </p:nvGrpSpPr>
          <p:grpSpPr>
            <a:xfrm rot="0">
              <a:off x="4309639" y="5573155"/>
              <a:ext cx="266384" cy="2452549"/>
              <a:chOff x="0" y="0"/>
              <a:chExt cx="39938" cy="367705"/>
            </a:xfrm>
          </p:grpSpPr>
          <p:sp>
            <p:nvSpPr>
              <p:cNvPr name="Freeform 157" id="157"/>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158" id="158"/>
              <p:cNvSpPr txBox="true"/>
              <p:nvPr/>
            </p:nvSpPr>
            <p:spPr>
              <a:xfrm>
                <a:off x="0" y="-123825"/>
                <a:ext cx="39938" cy="491530"/>
              </a:xfrm>
              <a:prstGeom prst="rect">
                <a:avLst/>
              </a:prstGeom>
            </p:spPr>
            <p:txBody>
              <a:bodyPr anchor="ctr" rtlCol="false" tIns="52217" lIns="52217" bIns="52217" rIns="52217"/>
              <a:lstStyle/>
              <a:p>
                <a:pPr algn="ctr" marL="0" indent="0" lvl="0">
                  <a:lnSpc>
                    <a:spcPts val="4420"/>
                  </a:lnSpc>
                  <a:spcBef>
                    <a:spcPct val="0"/>
                  </a:spcBef>
                </a:pPr>
              </a:p>
            </p:txBody>
          </p:sp>
        </p:grpSp>
        <p:grpSp>
          <p:nvGrpSpPr>
            <p:cNvPr name="Group 159" id="159"/>
            <p:cNvGrpSpPr/>
            <p:nvPr/>
          </p:nvGrpSpPr>
          <p:grpSpPr>
            <a:xfrm rot="0">
              <a:off x="6491852" y="5573155"/>
              <a:ext cx="266384" cy="2452549"/>
              <a:chOff x="0" y="0"/>
              <a:chExt cx="39938" cy="367705"/>
            </a:xfrm>
          </p:grpSpPr>
          <p:sp>
            <p:nvSpPr>
              <p:cNvPr name="Freeform 160" id="160"/>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893F00"/>
              </a:solidFill>
              <a:ln cap="sq">
                <a:noFill/>
                <a:prstDash val="solid"/>
                <a:miter/>
              </a:ln>
            </p:spPr>
          </p:sp>
          <p:sp>
            <p:nvSpPr>
              <p:cNvPr name="TextBox 161" id="161"/>
              <p:cNvSpPr txBox="true"/>
              <p:nvPr/>
            </p:nvSpPr>
            <p:spPr>
              <a:xfrm>
                <a:off x="0" y="-123825"/>
                <a:ext cx="39938" cy="491530"/>
              </a:xfrm>
              <a:prstGeom prst="rect">
                <a:avLst/>
              </a:prstGeom>
            </p:spPr>
            <p:txBody>
              <a:bodyPr anchor="ctr" rtlCol="false" tIns="52217" lIns="52217" bIns="52217" rIns="52217"/>
              <a:lstStyle/>
              <a:p>
                <a:pPr algn="ctr" marL="0" indent="0" lvl="0">
                  <a:lnSpc>
                    <a:spcPts val="4420"/>
                  </a:lnSpc>
                  <a:spcBef>
                    <a:spcPct val="0"/>
                  </a:spcBef>
                </a:pPr>
              </a:p>
            </p:txBody>
          </p:sp>
        </p:grpSp>
        <p:grpSp>
          <p:nvGrpSpPr>
            <p:cNvPr name="Group 162" id="162"/>
            <p:cNvGrpSpPr/>
            <p:nvPr/>
          </p:nvGrpSpPr>
          <p:grpSpPr>
            <a:xfrm rot="-10800000">
              <a:off x="4344825" y="7761376"/>
              <a:ext cx="2365175" cy="725067"/>
              <a:chOff x="0" y="0"/>
              <a:chExt cx="597833" cy="183271"/>
            </a:xfrm>
          </p:grpSpPr>
          <p:sp>
            <p:nvSpPr>
              <p:cNvPr name="Freeform 163" id="163"/>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893F00"/>
              </a:solidFill>
            </p:spPr>
          </p:sp>
          <p:sp>
            <p:nvSpPr>
              <p:cNvPr name="TextBox 164" id="164"/>
              <p:cNvSpPr txBox="true"/>
              <p:nvPr/>
            </p:nvSpPr>
            <p:spPr>
              <a:xfrm>
                <a:off x="127000" y="-123825"/>
                <a:ext cx="343833" cy="307096"/>
              </a:xfrm>
              <a:prstGeom prst="rect">
                <a:avLst/>
              </a:prstGeom>
            </p:spPr>
            <p:txBody>
              <a:bodyPr anchor="ctr" rtlCol="false" tIns="52217" lIns="52217" bIns="52217" rIns="52217"/>
              <a:lstStyle/>
              <a:p>
                <a:pPr algn="ctr">
                  <a:lnSpc>
                    <a:spcPts val="4420"/>
                  </a:lnSpc>
                </a:pPr>
              </a:p>
            </p:txBody>
          </p:sp>
        </p:grpSp>
      </p:grpSp>
      <p:sp>
        <p:nvSpPr>
          <p:cNvPr name="TextBox 165" id="165"/>
          <p:cNvSpPr txBox="true"/>
          <p:nvPr/>
        </p:nvSpPr>
        <p:spPr>
          <a:xfrm rot="0">
            <a:off x="1028700" y="898444"/>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DIFICULDADES</a:t>
            </a:r>
          </a:p>
        </p:txBody>
      </p:sp>
      <p:grpSp>
        <p:nvGrpSpPr>
          <p:cNvPr name="Group 166" id="166"/>
          <p:cNvGrpSpPr/>
          <p:nvPr/>
        </p:nvGrpSpPr>
        <p:grpSpPr>
          <a:xfrm rot="0">
            <a:off x="1028700" y="2561316"/>
            <a:ext cx="8228077" cy="6033328"/>
            <a:chOff x="0" y="0"/>
            <a:chExt cx="10970769" cy="8044438"/>
          </a:xfrm>
        </p:grpSpPr>
        <p:sp>
          <p:nvSpPr>
            <p:cNvPr name="TextBox 167" id="167"/>
            <p:cNvSpPr txBox="true"/>
            <p:nvPr/>
          </p:nvSpPr>
          <p:spPr>
            <a:xfrm rot="0">
              <a:off x="0" y="66675"/>
              <a:ext cx="10970769" cy="664845"/>
            </a:xfrm>
            <a:prstGeom prst="rect">
              <a:avLst/>
            </a:prstGeom>
          </p:spPr>
          <p:txBody>
            <a:bodyPr anchor="t" rtlCol="false" tIns="0" lIns="0" bIns="0" rIns="0">
              <a:spAutoFit/>
            </a:bodyPr>
            <a:lstStyle/>
            <a:p>
              <a:pPr algn="l" marL="0" indent="0" lvl="0">
                <a:lnSpc>
                  <a:spcPts val="3600"/>
                </a:lnSpc>
                <a:spcBef>
                  <a:spcPct val="0"/>
                </a:spcBef>
              </a:pPr>
              <a:r>
                <a:rPr lang="en-US" sz="3600" spc="72">
                  <a:solidFill>
                    <a:srgbClr val="F88219"/>
                  </a:solidFill>
                  <a:latin typeface="Montserrat Bold"/>
                </a:rPr>
                <a:t>DADOS DESBALANCEADOS</a:t>
              </a:r>
            </a:p>
          </p:txBody>
        </p:sp>
        <p:sp>
          <p:nvSpPr>
            <p:cNvPr name="TextBox 168" id="168"/>
            <p:cNvSpPr txBox="true"/>
            <p:nvPr/>
          </p:nvSpPr>
          <p:spPr>
            <a:xfrm rot="0">
              <a:off x="0" y="1071079"/>
              <a:ext cx="10970769" cy="6973359"/>
            </a:xfrm>
            <a:prstGeom prst="rect">
              <a:avLst/>
            </a:prstGeom>
          </p:spPr>
          <p:txBody>
            <a:bodyPr anchor="t" rtlCol="false" tIns="0" lIns="0" bIns="0" rIns="0">
              <a:spAutoFit/>
            </a:bodyPr>
            <a:lstStyle/>
            <a:p>
              <a:pPr algn="l">
                <a:lnSpc>
                  <a:spcPts val="3499"/>
                </a:lnSpc>
              </a:pPr>
              <a:r>
                <a:rPr lang="en-US" sz="2499">
                  <a:solidFill>
                    <a:srgbClr val="FFFFFF"/>
                  </a:solidFill>
                  <a:latin typeface="PT Sans"/>
                </a:rPr>
                <a:t>Dentro do conjunto de dados recebido, pudemos notar algumas tendências:</a:t>
              </a:r>
            </a:p>
            <a:p>
              <a:pPr algn="l" marL="539748" indent="-269874" lvl="1">
                <a:lnSpc>
                  <a:spcPts val="3499"/>
                </a:lnSpc>
                <a:buFont typeface="Arial"/>
                <a:buChar char="•"/>
              </a:pPr>
              <a:r>
                <a:rPr lang="en-US" sz="2499">
                  <a:solidFill>
                    <a:srgbClr val="FF4B4B"/>
                  </a:solidFill>
                  <a:latin typeface="PT Sans Bold"/>
                </a:rPr>
                <a:t>34.67% das observações são de compras de seguros completos</a:t>
              </a:r>
              <a:r>
                <a:rPr lang="en-US" sz="2499">
                  <a:solidFill>
                    <a:srgbClr val="FFFFFF"/>
                  </a:solidFill>
                  <a:latin typeface="PT Sans"/>
                </a:rPr>
                <a:t>;</a:t>
              </a:r>
            </a:p>
            <a:p>
              <a:pPr algn="l" marL="539748" indent="-269874" lvl="1">
                <a:lnSpc>
                  <a:spcPts val="3499"/>
                </a:lnSpc>
                <a:buFont typeface="Arial"/>
                <a:buChar char="•"/>
              </a:pPr>
              <a:r>
                <a:rPr lang="en-US" sz="2499">
                  <a:solidFill>
                    <a:srgbClr val="FF4B4B"/>
                  </a:solidFill>
                  <a:latin typeface="PT Sans Bold"/>
                </a:rPr>
                <a:t>75.25% dos motoristas são homens</a:t>
              </a:r>
              <a:r>
                <a:rPr lang="en-US" sz="2499">
                  <a:solidFill>
                    <a:srgbClr val="FFFFFF"/>
                  </a:solidFill>
                  <a:latin typeface="PT Sans"/>
                </a:rPr>
                <a:t>;</a:t>
              </a:r>
            </a:p>
            <a:p>
              <a:pPr algn="l" marL="539748" indent="-269874" lvl="1">
                <a:lnSpc>
                  <a:spcPts val="3499"/>
                </a:lnSpc>
                <a:buFont typeface="Arial"/>
                <a:buChar char="•"/>
              </a:pPr>
              <a:r>
                <a:rPr lang="en-US" sz="2499">
                  <a:solidFill>
                    <a:srgbClr val="FFFFFF"/>
                  </a:solidFill>
                  <a:latin typeface="PT Sans"/>
                </a:rPr>
                <a:t>34.57% dos veículos estão em ambientes urbanos;</a:t>
              </a:r>
            </a:p>
            <a:p>
              <a:pPr algn="l" marL="539748" indent="-269874" lvl="1">
                <a:lnSpc>
                  <a:spcPts val="3499"/>
                </a:lnSpc>
                <a:buFont typeface="Arial"/>
                <a:buChar char="•"/>
              </a:pPr>
              <a:r>
                <a:rPr lang="en-US" sz="2499">
                  <a:solidFill>
                    <a:srgbClr val="FFFFFF"/>
                  </a:solidFill>
                  <a:latin typeface="PT Sans"/>
                </a:rPr>
                <a:t>99.025% dos veículos são particulares.</a:t>
              </a:r>
            </a:p>
            <a:p>
              <a:pPr algn="l">
                <a:lnSpc>
                  <a:spcPts val="3499"/>
                </a:lnSpc>
              </a:pPr>
            </a:p>
            <a:p>
              <a:pPr algn="l">
                <a:lnSpc>
                  <a:spcPts val="3499"/>
                </a:lnSpc>
              </a:pPr>
              <a:r>
                <a:rPr lang="en-US" sz="2499">
                  <a:solidFill>
                    <a:srgbClr val="FFFFFF"/>
                  </a:solidFill>
                  <a:latin typeface="PT Sans"/>
                </a:rPr>
                <a:t>Devido ao desbalanceamento entre as classes de variáveis, é preciso tomar cuidado para não criarmos modelos tendenciosos, assim como é necessário ter cautela na interpretação das métricas de desempenho.</a:t>
              </a:r>
            </a:p>
          </p:txBody>
        </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5004533" y="-2971800"/>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0">
            <a:off x="13625882" y="6505122"/>
            <a:ext cx="151641" cy="1396130"/>
            <a:chOff x="0" y="0"/>
            <a:chExt cx="39938" cy="367705"/>
          </a:xfrm>
        </p:grpSpPr>
        <p:sp>
          <p:nvSpPr>
            <p:cNvPr name="Freeform 6" id="6"/>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7" id="7"/>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8" id="8"/>
          <p:cNvGrpSpPr/>
          <p:nvPr/>
        </p:nvGrpSpPr>
        <p:grpSpPr>
          <a:xfrm rot="0">
            <a:off x="14868121" y="6505122"/>
            <a:ext cx="151641" cy="1396130"/>
            <a:chOff x="0" y="0"/>
            <a:chExt cx="39938" cy="367705"/>
          </a:xfrm>
        </p:grpSpPr>
        <p:sp>
          <p:nvSpPr>
            <p:cNvPr name="Freeform 9" id="9"/>
            <p:cNvSpPr/>
            <p:nvPr/>
          </p:nvSpPr>
          <p:spPr>
            <a:xfrm flipH="false" flipV="false" rot="0">
              <a:off x="0" y="0"/>
              <a:ext cx="39938" cy="367705"/>
            </a:xfrm>
            <a:custGeom>
              <a:avLst/>
              <a:gdLst/>
              <a:ahLst/>
              <a:cxnLst/>
              <a:rect r="r" b="b" t="t" l="l"/>
              <a:pathLst>
                <a:path h="367705" w="39938">
                  <a:moveTo>
                    <a:pt x="0" y="0"/>
                  </a:moveTo>
                  <a:lnTo>
                    <a:pt x="39938" y="0"/>
                  </a:lnTo>
                  <a:lnTo>
                    <a:pt x="39938" y="367705"/>
                  </a:lnTo>
                  <a:lnTo>
                    <a:pt x="0" y="367705"/>
                  </a:lnTo>
                  <a:close/>
                </a:path>
              </a:pathLst>
            </a:custGeom>
            <a:solidFill>
              <a:srgbClr val="0B1541"/>
            </a:solidFill>
            <a:ln cap="sq">
              <a:noFill/>
              <a:prstDash val="solid"/>
              <a:miter/>
            </a:ln>
          </p:spPr>
        </p:sp>
        <p:sp>
          <p:nvSpPr>
            <p:cNvPr name="TextBox 10" id="10"/>
            <p:cNvSpPr txBox="true"/>
            <p:nvPr/>
          </p:nvSpPr>
          <p:spPr>
            <a:xfrm>
              <a:off x="0" y="-123825"/>
              <a:ext cx="39938" cy="491530"/>
            </a:xfrm>
            <a:prstGeom prst="rect">
              <a:avLst/>
            </a:prstGeom>
          </p:spPr>
          <p:txBody>
            <a:bodyPr anchor="ctr" rtlCol="false" tIns="50800" lIns="50800" bIns="50800" rIns="50800"/>
            <a:lstStyle/>
            <a:p>
              <a:pPr algn="ctr" marL="0" indent="0" lvl="0">
                <a:lnSpc>
                  <a:spcPts val="4420"/>
                </a:lnSpc>
                <a:spcBef>
                  <a:spcPct val="0"/>
                </a:spcBef>
              </a:pPr>
            </a:p>
          </p:txBody>
        </p:sp>
      </p:grpSp>
      <p:grpSp>
        <p:nvGrpSpPr>
          <p:cNvPr name="Group 11" id="11"/>
          <p:cNvGrpSpPr/>
          <p:nvPr/>
        </p:nvGrpSpPr>
        <p:grpSpPr>
          <a:xfrm rot="-10800000">
            <a:off x="13645912" y="7750782"/>
            <a:ext cx="1346392" cy="412749"/>
            <a:chOff x="0" y="0"/>
            <a:chExt cx="597833" cy="183271"/>
          </a:xfrm>
        </p:grpSpPr>
        <p:sp>
          <p:nvSpPr>
            <p:cNvPr name="Freeform 12" id="12"/>
            <p:cNvSpPr/>
            <p:nvPr/>
          </p:nvSpPr>
          <p:spPr>
            <a:xfrm flipH="false" flipV="false" rot="0">
              <a:off x="0" y="0"/>
              <a:ext cx="597833" cy="183271"/>
            </a:xfrm>
            <a:custGeom>
              <a:avLst/>
              <a:gdLst/>
              <a:ahLst/>
              <a:cxnLst/>
              <a:rect r="r" b="b" t="t" l="l"/>
              <a:pathLst>
                <a:path h="183271" w="597833">
                  <a:moveTo>
                    <a:pt x="203200" y="183271"/>
                  </a:moveTo>
                  <a:lnTo>
                    <a:pt x="394633" y="183271"/>
                  </a:lnTo>
                  <a:lnTo>
                    <a:pt x="597833" y="0"/>
                  </a:lnTo>
                  <a:lnTo>
                    <a:pt x="0" y="0"/>
                  </a:lnTo>
                  <a:lnTo>
                    <a:pt x="203200" y="183271"/>
                  </a:lnTo>
                  <a:close/>
                </a:path>
              </a:pathLst>
            </a:custGeom>
            <a:solidFill>
              <a:srgbClr val="0B1541"/>
            </a:solidFill>
          </p:spPr>
        </p:sp>
        <p:sp>
          <p:nvSpPr>
            <p:cNvPr name="TextBox 13" id="13"/>
            <p:cNvSpPr txBox="true"/>
            <p:nvPr/>
          </p:nvSpPr>
          <p:spPr>
            <a:xfrm>
              <a:off x="127000" y="-123825"/>
              <a:ext cx="343833" cy="307096"/>
            </a:xfrm>
            <a:prstGeom prst="rect">
              <a:avLst/>
            </a:prstGeom>
          </p:spPr>
          <p:txBody>
            <a:bodyPr anchor="ctr" rtlCol="false" tIns="50800" lIns="50800" bIns="50800" rIns="50800"/>
            <a:lstStyle/>
            <a:p>
              <a:pPr algn="ctr">
                <a:lnSpc>
                  <a:spcPts val="4420"/>
                </a:lnSpc>
              </a:pPr>
            </a:p>
          </p:txBody>
        </p:sp>
      </p:grpSp>
      <p:sp>
        <p:nvSpPr>
          <p:cNvPr name="TextBox 14" id="14"/>
          <p:cNvSpPr txBox="true"/>
          <p:nvPr/>
        </p:nvSpPr>
        <p:spPr>
          <a:xfrm rot="0">
            <a:off x="1754090" y="3154016"/>
            <a:ext cx="13265672" cy="4596765"/>
          </a:xfrm>
          <a:prstGeom prst="rect">
            <a:avLst/>
          </a:prstGeom>
        </p:spPr>
        <p:txBody>
          <a:bodyPr anchor="t" rtlCol="false" tIns="0" lIns="0" bIns="0" rIns="0">
            <a:spAutoFit/>
          </a:bodyPr>
          <a:lstStyle/>
          <a:p>
            <a:pPr algn="l">
              <a:lnSpc>
                <a:spcPts val="3359"/>
              </a:lnSpc>
            </a:pPr>
            <a:r>
              <a:rPr lang="en-US" sz="2399">
                <a:solidFill>
                  <a:srgbClr val="FFFFFF"/>
                </a:solidFill>
                <a:latin typeface="PT Sans"/>
              </a:rPr>
              <a:t>Levando em consideração os interesses da seguradora, buscamos analisar como os perfis dos clientes estão relacionados com a compra do seguro completo. A seguir, temos alguns resultados relevantes:</a:t>
            </a:r>
          </a:p>
          <a:p>
            <a:pPr algn="l">
              <a:lnSpc>
                <a:spcPts val="3359"/>
              </a:lnSpc>
            </a:pPr>
          </a:p>
          <a:p>
            <a:pPr algn="l" marL="518158" indent="-259079" lvl="1">
              <a:lnSpc>
                <a:spcPts val="3359"/>
              </a:lnSpc>
              <a:buFont typeface="Arial"/>
              <a:buChar char="•"/>
            </a:pPr>
            <a:r>
              <a:rPr lang="en-US" sz="2399">
                <a:solidFill>
                  <a:srgbClr val="FFFFFF"/>
                </a:solidFill>
                <a:latin typeface="PT Sans"/>
              </a:rPr>
              <a:t>O uso do método DBScan foi o que trouxe maior separabilidade entre os agrupamentos formados.</a:t>
            </a:r>
          </a:p>
          <a:p>
            <a:pPr algn="l" marL="518158" indent="-259079" lvl="1">
              <a:lnSpc>
                <a:spcPts val="3359"/>
              </a:lnSpc>
              <a:buFont typeface="Arial"/>
              <a:buChar char="•"/>
            </a:pPr>
            <a:r>
              <a:rPr lang="en-US" sz="2399">
                <a:solidFill>
                  <a:srgbClr val="FFFFFF"/>
                </a:solidFill>
                <a:latin typeface="PT Sans"/>
              </a:rPr>
              <a:t>O grupo com maior conversão é o das mulheres que dirigem em ambiente urbano, com uma taxa de 59.2% de compras de seguro completo.</a:t>
            </a:r>
          </a:p>
          <a:p>
            <a:pPr algn="l" marL="518158" indent="-259079" lvl="1">
              <a:lnSpc>
                <a:spcPts val="3359"/>
              </a:lnSpc>
              <a:buFont typeface="Arial"/>
              <a:buChar char="•"/>
            </a:pPr>
            <a:r>
              <a:rPr lang="en-US" sz="2399">
                <a:solidFill>
                  <a:srgbClr val="FF4B4B"/>
                </a:solidFill>
                <a:latin typeface="PT Sans Bold"/>
              </a:rPr>
              <a:t>O simples fato do motorista ser homem indica uma queda de quase 6% na probabilidade dele adquirir o seguro completo.</a:t>
            </a:r>
          </a:p>
          <a:p>
            <a:pPr algn="l" marL="518158" indent="-259079" lvl="1">
              <a:lnSpc>
                <a:spcPts val="3359"/>
              </a:lnSpc>
              <a:buFont typeface="Arial"/>
              <a:buChar char="•"/>
            </a:pPr>
            <a:r>
              <a:rPr lang="en-US" sz="2399">
                <a:solidFill>
                  <a:srgbClr val="FFFFFF"/>
                </a:solidFill>
                <a:latin typeface="PT Sans"/>
              </a:rPr>
              <a:t> Foi utilizado um método de detecção de observações atípicas chamado BCOPS, que nos permite separar observações muito distantes do conjunto de treinamento afim de que se realize uma análise mais minuciosa.</a:t>
            </a:r>
          </a:p>
        </p:txBody>
      </p:sp>
      <p:sp>
        <p:nvSpPr>
          <p:cNvPr name="TextBox 15" id="15"/>
          <p:cNvSpPr txBox="true"/>
          <p:nvPr/>
        </p:nvSpPr>
        <p:spPr>
          <a:xfrm rot="0">
            <a:off x="1602449" y="1630923"/>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SEGMENTAÇÃO DE CLIENTES</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5004533" y="-2971800"/>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sp>
        <p:nvSpPr>
          <p:cNvPr name="TextBox 5" id="5"/>
          <p:cNvSpPr txBox="true"/>
          <p:nvPr/>
        </p:nvSpPr>
        <p:spPr>
          <a:xfrm rot="0">
            <a:off x="1602449" y="1630923"/>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AGRUPAMENTOS - DBSCAN</a:t>
            </a:r>
          </a:p>
        </p:txBody>
      </p:sp>
      <p:sp>
        <p:nvSpPr>
          <p:cNvPr name="TextBox 6" id="6"/>
          <p:cNvSpPr txBox="true"/>
          <p:nvPr/>
        </p:nvSpPr>
        <p:spPr>
          <a:xfrm rot="0">
            <a:off x="1602449" y="2773397"/>
            <a:ext cx="14847782" cy="6230619"/>
          </a:xfrm>
          <a:prstGeom prst="rect">
            <a:avLst/>
          </a:prstGeom>
        </p:spPr>
        <p:txBody>
          <a:bodyPr anchor="t" rtlCol="false" tIns="0" lIns="0" bIns="0" rIns="0">
            <a:spAutoFit/>
          </a:bodyPr>
          <a:lstStyle/>
          <a:p>
            <a:pPr algn="l" marL="474986" indent="-237493" lvl="1">
              <a:lnSpc>
                <a:spcPts val="3080"/>
              </a:lnSpc>
              <a:buFont typeface="Arial"/>
              <a:buChar char="•"/>
            </a:pPr>
            <a:r>
              <a:rPr lang="en-US" sz="2200">
                <a:solidFill>
                  <a:srgbClr val="FFFFFF"/>
                </a:solidFill>
                <a:latin typeface="Canva Sans"/>
              </a:rPr>
              <a:t>Grupo -1: Grupo formado por 3 mulheres em que 1 delas acionou o seguro. 2 delas dirigem em ambiente urbano. Nenhum dos carros são privados. Elas possuem 35, 36 e 37 anos. E elas possuem uma média de 5 anos de carteira.</a:t>
            </a:r>
          </a:p>
          <a:p>
            <a:pPr algn="l" marL="474986" indent="-237493" lvl="1">
              <a:lnSpc>
                <a:spcPts val="3080"/>
              </a:lnSpc>
              <a:buFont typeface="Arial"/>
              <a:buChar char="•"/>
            </a:pPr>
            <a:r>
              <a:rPr lang="en-US" sz="2200">
                <a:solidFill>
                  <a:srgbClr val="FFFFFF"/>
                </a:solidFill>
                <a:latin typeface="Canva Sans"/>
              </a:rPr>
              <a:t>Grupo 0: Grupo de 970 homens em que 45% acionou o seguro. Todos os carros são urbanos e privados. A idade média é de 48 anos e a senioridade média é de 11 anos.</a:t>
            </a:r>
          </a:p>
          <a:p>
            <a:pPr algn="l" marL="474986" indent="-237493" lvl="1">
              <a:lnSpc>
                <a:spcPts val="3080"/>
              </a:lnSpc>
              <a:buFont typeface="Arial"/>
              <a:buChar char="•"/>
            </a:pPr>
            <a:r>
              <a:rPr lang="en-US" sz="2200">
                <a:solidFill>
                  <a:srgbClr val="FFFFFF"/>
                </a:solidFill>
                <a:latin typeface="Canva Sans"/>
              </a:rPr>
              <a:t>Grupo 1: Grupo de 1917 homens em que 20% acionou o seguro. Todos os carros trafegam em ambiente rural e são privados. A idade média dos motoristas é de 48 anos e a senioridade de 11 anos.</a:t>
            </a:r>
          </a:p>
          <a:p>
            <a:pPr algn="l" marL="474986" indent="-237493" lvl="1">
              <a:lnSpc>
                <a:spcPts val="3080"/>
              </a:lnSpc>
              <a:buFont typeface="Arial"/>
              <a:buChar char="•"/>
            </a:pPr>
            <a:r>
              <a:rPr lang="en-US" sz="2200">
                <a:solidFill>
                  <a:srgbClr val="FFFFFF"/>
                </a:solidFill>
                <a:latin typeface="Canva Sans"/>
              </a:rPr>
              <a:t>Grupo 2: Grupo de 23 homens em que 17% acionou o seguro. Todos trafegam em ambiente rural. Todos os carros não são privados. A idade média é de 43 anos e a senioridade de 10 anos.</a:t>
            </a:r>
          </a:p>
          <a:p>
            <a:pPr algn="l" marL="474986" indent="-237493" lvl="1">
              <a:lnSpc>
                <a:spcPts val="3080"/>
              </a:lnSpc>
              <a:buFont typeface="Arial"/>
              <a:buChar char="•"/>
            </a:pPr>
            <a:r>
              <a:rPr lang="en-US" sz="2200">
                <a:solidFill>
                  <a:srgbClr val="FFFFFF"/>
                </a:solidFill>
                <a:latin typeface="Canva Sans"/>
              </a:rPr>
              <a:t>Grupo 3: Grupo de 589 mulheres em que 43% acionou o seguro. Todos os carros trafegam em ambiente rural. Todos os carros são privados. A idade média é de 41 anos e a senioridade média é de 9 anos.</a:t>
            </a:r>
          </a:p>
          <a:p>
            <a:pPr algn="l" marL="474986" indent="-237493" lvl="1">
              <a:lnSpc>
                <a:spcPts val="3080"/>
              </a:lnSpc>
              <a:buFont typeface="Arial"/>
              <a:buChar char="•"/>
            </a:pPr>
            <a:r>
              <a:rPr lang="en-US" sz="2200">
                <a:solidFill>
                  <a:srgbClr val="FFFFFF"/>
                </a:solidFill>
                <a:latin typeface="Canva Sans"/>
              </a:rPr>
              <a:t>Grupo 4: Grupo de 373 mulheres em que cerca de 60% acionou o seguro. Todos os carros trafegam em ambiente urbano. Todos os carros são privados. A idade média é de 43 anos e a senioridade média é de 9 anos.</a:t>
            </a:r>
          </a:p>
          <a:p>
            <a:pPr algn="l" marL="474986" indent="-237493" lvl="1">
              <a:lnSpc>
                <a:spcPts val="3080"/>
              </a:lnSpc>
              <a:buFont typeface="Arial"/>
              <a:buChar char="•"/>
            </a:pPr>
            <a:r>
              <a:rPr lang="en-US" sz="2200">
                <a:solidFill>
                  <a:srgbClr val="FFFFFF"/>
                </a:solidFill>
                <a:latin typeface="Canva Sans"/>
              </a:rPr>
              <a:t>Grupo 5: Grupo formado por 11 homens, em que 1 apenas acionou o seguro. Todos os carros são urbanos e não são privados. A idade média é de 41 anos e a senioridade de 7 anos.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5004533" y="-2971800"/>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0">
            <a:off x="1839812" y="2597381"/>
            <a:ext cx="6843777" cy="6246200"/>
            <a:chOff x="0" y="0"/>
            <a:chExt cx="9125036" cy="8328266"/>
          </a:xfrm>
        </p:grpSpPr>
        <p:grpSp>
          <p:nvGrpSpPr>
            <p:cNvPr name="Group 6" id="6"/>
            <p:cNvGrpSpPr/>
            <p:nvPr/>
          </p:nvGrpSpPr>
          <p:grpSpPr>
            <a:xfrm rot="0">
              <a:off x="3164822" y="0"/>
              <a:ext cx="2795393" cy="2795393"/>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4474210" y="0"/>
                    </a:moveTo>
                    <a:lnTo>
                      <a:pt x="1875790" y="0"/>
                    </a:lnTo>
                    <a:cubicBezTo>
                      <a:pt x="839470" y="0"/>
                      <a:pt x="0" y="839470"/>
                      <a:pt x="0" y="1875790"/>
                    </a:cubicBezTo>
                    <a:lnTo>
                      <a:pt x="0" y="4474210"/>
                    </a:lnTo>
                    <a:cubicBezTo>
                      <a:pt x="0" y="5510530"/>
                      <a:pt x="839470" y="6350000"/>
                      <a:pt x="1875790" y="6350000"/>
                    </a:cubicBezTo>
                    <a:lnTo>
                      <a:pt x="4474210" y="6350000"/>
                    </a:lnTo>
                    <a:cubicBezTo>
                      <a:pt x="5510530" y="6350000"/>
                      <a:pt x="6350000" y="5510530"/>
                      <a:pt x="6350000" y="4474210"/>
                    </a:cubicBezTo>
                    <a:lnTo>
                      <a:pt x="6350000" y="1875790"/>
                    </a:lnTo>
                    <a:cubicBezTo>
                      <a:pt x="6350000" y="839470"/>
                      <a:pt x="5510530" y="0"/>
                      <a:pt x="4474210" y="0"/>
                    </a:cubicBezTo>
                    <a:close/>
                  </a:path>
                </a:pathLst>
              </a:custGeom>
              <a:blipFill>
                <a:blip r:embed="rId2"/>
                <a:stretch>
                  <a:fillRect l="-24976" t="0" r="-24976" b="0"/>
                </a:stretch>
              </a:blipFill>
            </p:spPr>
          </p:sp>
        </p:grpSp>
        <p:sp>
          <p:nvSpPr>
            <p:cNvPr name="Freeform 8" id="8"/>
            <p:cNvSpPr/>
            <p:nvPr/>
          </p:nvSpPr>
          <p:spPr>
            <a:xfrm flipH="false" flipV="false" rot="0">
              <a:off x="0" y="3161215"/>
              <a:ext cx="9125036" cy="5167052"/>
            </a:xfrm>
            <a:custGeom>
              <a:avLst/>
              <a:gdLst/>
              <a:ahLst/>
              <a:cxnLst/>
              <a:rect r="r" b="b" t="t" l="l"/>
              <a:pathLst>
                <a:path h="5167052" w="9125036">
                  <a:moveTo>
                    <a:pt x="0" y="0"/>
                  </a:moveTo>
                  <a:lnTo>
                    <a:pt x="9125036" y="0"/>
                  </a:lnTo>
                  <a:lnTo>
                    <a:pt x="9125036" y="5167051"/>
                  </a:lnTo>
                  <a:lnTo>
                    <a:pt x="0" y="51670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1279568" y="3608701"/>
              <a:ext cx="6565900" cy="3694828"/>
            </a:xfrm>
            <a:prstGeom prst="rect">
              <a:avLst/>
            </a:prstGeom>
          </p:spPr>
          <p:txBody>
            <a:bodyPr anchor="t" rtlCol="false" tIns="0" lIns="0" bIns="0" rIns="0">
              <a:spAutoFit/>
            </a:bodyPr>
            <a:lstStyle/>
            <a:p>
              <a:pPr algn="ctr">
                <a:lnSpc>
                  <a:spcPts val="4498"/>
                </a:lnSpc>
              </a:pPr>
              <a:r>
                <a:rPr lang="en-US" sz="3213">
                  <a:solidFill>
                    <a:srgbClr val="000000"/>
                  </a:solidFill>
                  <a:latin typeface="Canva Sans Bold"/>
                </a:rPr>
                <a:t>AMBIENTE URBANO</a:t>
              </a:r>
            </a:p>
            <a:p>
              <a:pPr algn="ctr">
                <a:lnSpc>
                  <a:spcPts val="4498"/>
                </a:lnSpc>
              </a:pPr>
              <a:r>
                <a:rPr lang="en-US" sz="3213">
                  <a:solidFill>
                    <a:srgbClr val="000000"/>
                  </a:solidFill>
                  <a:latin typeface="Canva Sans Bold"/>
                </a:rPr>
                <a:t>CARROS PRIVADOS </a:t>
              </a:r>
            </a:p>
            <a:p>
              <a:pPr algn="ctr">
                <a:lnSpc>
                  <a:spcPts val="4498"/>
                </a:lnSpc>
              </a:pPr>
              <a:r>
                <a:rPr lang="en-US" sz="3213">
                  <a:solidFill>
                    <a:srgbClr val="000000"/>
                  </a:solidFill>
                  <a:latin typeface="Canva Sans Bold"/>
                </a:rPr>
                <a:t>IDADE MÉDIA: 48 </a:t>
              </a:r>
            </a:p>
            <a:p>
              <a:pPr algn="ctr">
                <a:lnSpc>
                  <a:spcPts val="4498"/>
                </a:lnSpc>
              </a:pPr>
              <a:r>
                <a:rPr lang="en-US" sz="3213">
                  <a:solidFill>
                    <a:srgbClr val="000000"/>
                  </a:solidFill>
                  <a:latin typeface="Canva Sans Bold"/>
                </a:rPr>
                <a:t>SENIORIDADE MÉDIA: 11</a:t>
              </a:r>
            </a:p>
            <a:p>
              <a:pPr algn="ctr">
                <a:lnSpc>
                  <a:spcPts val="4498"/>
                </a:lnSpc>
              </a:pPr>
              <a:r>
                <a:rPr lang="en-US" sz="3213">
                  <a:solidFill>
                    <a:srgbClr val="FF4B4B"/>
                  </a:solidFill>
                  <a:latin typeface="Canva Sans Bold"/>
                </a:rPr>
                <a:t>45% DE ACIONAMENTO</a:t>
              </a:r>
            </a:p>
          </p:txBody>
        </p:sp>
      </p:grpSp>
      <p:grpSp>
        <p:nvGrpSpPr>
          <p:cNvPr name="Group 10" id="10"/>
          <p:cNvGrpSpPr/>
          <p:nvPr/>
        </p:nvGrpSpPr>
        <p:grpSpPr>
          <a:xfrm rot="0">
            <a:off x="11986719" y="2597381"/>
            <a:ext cx="2096545" cy="2096545"/>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4474210" y="0"/>
                  </a:moveTo>
                  <a:lnTo>
                    <a:pt x="1875790" y="0"/>
                  </a:lnTo>
                  <a:cubicBezTo>
                    <a:pt x="839470" y="0"/>
                    <a:pt x="0" y="839470"/>
                    <a:pt x="0" y="1875790"/>
                  </a:cubicBezTo>
                  <a:lnTo>
                    <a:pt x="0" y="4474210"/>
                  </a:lnTo>
                  <a:cubicBezTo>
                    <a:pt x="0" y="5510530"/>
                    <a:pt x="839470" y="6350000"/>
                    <a:pt x="1875790" y="6350000"/>
                  </a:cubicBezTo>
                  <a:lnTo>
                    <a:pt x="4474210" y="6350000"/>
                  </a:lnTo>
                  <a:cubicBezTo>
                    <a:pt x="5510530" y="6350000"/>
                    <a:pt x="6350000" y="5510530"/>
                    <a:pt x="6350000" y="4474210"/>
                  </a:cubicBezTo>
                  <a:lnTo>
                    <a:pt x="6350000" y="1875790"/>
                  </a:lnTo>
                  <a:cubicBezTo>
                    <a:pt x="6350000" y="839470"/>
                    <a:pt x="5510530" y="0"/>
                    <a:pt x="4474210" y="0"/>
                  </a:cubicBezTo>
                  <a:close/>
                </a:path>
              </a:pathLst>
            </a:custGeom>
            <a:blipFill>
              <a:blip r:embed="rId5"/>
              <a:stretch>
                <a:fillRect l="0" t="-25000" r="0" b="-25000"/>
              </a:stretch>
            </a:blipFill>
          </p:spPr>
        </p:sp>
      </p:grpSp>
      <p:sp>
        <p:nvSpPr>
          <p:cNvPr name="Freeform 12" id="12"/>
          <p:cNvSpPr/>
          <p:nvPr/>
        </p:nvSpPr>
        <p:spPr>
          <a:xfrm flipH="false" flipV="false" rot="0">
            <a:off x="9613103" y="4968292"/>
            <a:ext cx="6843777" cy="3875289"/>
          </a:xfrm>
          <a:custGeom>
            <a:avLst/>
            <a:gdLst/>
            <a:ahLst/>
            <a:cxnLst/>
            <a:rect r="r" b="b" t="t" l="l"/>
            <a:pathLst>
              <a:path h="3875289" w="6843777">
                <a:moveTo>
                  <a:pt x="0" y="0"/>
                </a:moveTo>
                <a:lnTo>
                  <a:pt x="6843777" y="0"/>
                </a:lnTo>
                <a:lnTo>
                  <a:pt x="6843777" y="3875288"/>
                </a:lnTo>
                <a:lnTo>
                  <a:pt x="0" y="38752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3" id="13"/>
          <p:cNvSpPr txBox="true"/>
          <p:nvPr/>
        </p:nvSpPr>
        <p:spPr>
          <a:xfrm rot="0">
            <a:off x="1602449" y="1465764"/>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AGRUPAMENTOS - DBSCAN</a:t>
            </a:r>
          </a:p>
        </p:txBody>
      </p:sp>
      <p:sp>
        <p:nvSpPr>
          <p:cNvPr name="TextBox 14" id="14"/>
          <p:cNvSpPr txBox="true"/>
          <p:nvPr/>
        </p:nvSpPr>
        <p:spPr>
          <a:xfrm rot="0">
            <a:off x="10572779" y="5289619"/>
            <a:ext cx="4924425" cy="2785409"/>
          </a:xfrm>
          <a:prstGeom prst="rect">
            <a:avLst/>
          </a:prstGeom>
        </p:spPr>
        <p:txBody>
          <a:bodyPr anchor="t" rtlCol="false" tIns="0" lIns="0" bIns="0" rIns="0">
            <a:spAutoFit/>
          </a:bodyPr>
          <a:lstStyle/>
          <a:p>
            <a:pPr algn="ctr">
              <a:lnSpc>
                <a:spcPts val="4498"/>
              </a:lnSpc>
            </a:pPr>
            <a:r>
              <a:rPr lang="en-US" sz="3213">
                <a:solidFill>
                  <a:srgbClr val="000000"/>
                </a:solidFill>
                <a:latin typeface="Canva Sans Bold"/>
              </a:rPr>
              <a:t>AMBIENTE RURAL</a:t>
            </a:r>
          </a:p>
          <a:p>
            <a:pPr algn="ctr">
              <a:lnSpc>
                <a:spcPts val="4498"/>
              </a:lnSpc>
            </a:pPr>
            <a:r>
              <a:rPr lang="en-US" sz="3213">
                <a:solidFill>
                  <a:srgbClr val="000000"/>
                </a:solidFill>
                <a:latin typeface="Canva Sans Bold"/>
              </a:rPr>
              <a:t>CARROS PRIVADOS </a:t>
            </a:r>
          </a:p>
          <a:p>
            <a:pPr algn="ctr">
              <a:lnSpc>
                <a:spcPts val="4498"/>
              </a:lnSpc>
            </a:pPr>
            <a:r>
              <a:rPr lang="en-US" sz="3213">
                <a:solidFill>
                  <a:srgbClr val="000000"/>
                </a:solidFill>
                <a:latin typeface="Canva Sans Bold"/>
              </a:rPr>
              <a:t>IDADE MÉDIA: 48 </a:t>
            </a:r>
          </a:p>
          <a:p>
            <a:pPr algn="ctr">
              <a:lnSpc>
                <a:spcPts val="4498"/>
              </a:lnSpc>
            </a:pPr>
            <a:r>
              <a:rPr lang="en-US" sz="3213">
                <a:solidFill>
                  <a:srgbClr val="000000"/>
                </a:solidFill>
                <a:latin typeface="Canva Sans Bold"/>
              </a:rPr>
              <a:t>SENIORIDADE MÉDIA: 11</a:t>
            </a:r>
          </a:p>
          <a:p>
            <a:pPr algn="ctr">
              <a:lnSpc>
                <a:spcPts val="4498"/>
              </a:lnSpc>
            </a:pPr>
            <a:r>
              <a:rPr lang="en-US" sz="3213">
                <a:solidFill>
                  <a:srgbClr val="FF4B4B"/>
                </a:solidFill>
                <a:latin typeface="Canva Sans Bold"/>
              </a:rPr>
              <a:t>20% DE ACIONAMENTO</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6BD33"/>
        </a:solidFill>
      </p:bgPr>
    </p:bg>
    <p:spTree>
      <p:nvGrpSpPr>
        <p:cNvPr id="1" name=""/>
        <p:cNvGrpSpPr/>
        <p:nvPr/>
      </p:nvGrpSpPr>
      <p:grpSpPr>
        <a:xfrm>
          <a:off x="0" y="0"/>
          <a:ext cx="0" cy="0"/>
          <a:chOff x="0" y="0"/>
          <a:chExt cx="0" cy="0"/>
        </a:xfrm>
      </p:grpSpPr>
      <p:grpSp>
        <p:nvGrpSpPr>
          <p:cNvPr name="Group 2" id="2"/>
          <p:cNvGrpSpPr/>
          <p:nvPr/>
        </p:nvGrpSpPr>
        <p:grpSpPr>
          <a:xfrm rot="-5400000">
            <a:off x="5004533" y="-2971800"/>
            <a:ext cx="8278934" cy="16230600"/>
            <a:chOff x="0" y="0"/>
            <a:chExt cx="2180460" cy="4274726"/>
          </a:xfrm>
        </p:grpSpPr>
        <p:sp>
          <p:nvSpPr>
            <p:cNvPr name="Freeform 3" id="3"/>
            <p:cNvSpPr/>
            <p:nvPr/>
          </p:nvSpPr>
          <p:spPr>
            <a:xfrm flipH="false" flipV="false" rot="0">
              <a:off x="0" y="0"/>
              <a:ext cx="2180460" cy="4274726"/>
            </a:xfrm>
            <a:custGeom>
              <a:avLst/>
              <a:gdLst/>
              <a:ahLst/>
              <a:cxnLst/>
              <a:rect r="r" b="b" t="t" l="l"/>
              <a:pathLst>
                <a:path h="4274726" w="2180460">
                  <a:moveTo>
                    <a:pt x="0" y="0"/>
                  </a:moveTo>
                  <a:lnTo>
                    <a:pt x="2180460" y="0"/>
                  </a:lnTo>
                  <a:lnTo>
                    <a:pt x="2180460" y="4274726"/>
                  </a:lnTo>
                  <a:lnTo>
                    <a:pt x="0" y="4274726"/>
                  </a:lnTo>
                  <a:close/>
                </a:path>
              </a:pathLst>
            </a:custGeom>
            <a:solidFill>
              <a:srgbClr val="0B1541"/>
            </a:solidFill>
          </p:spPr>
        </p:sp>
        <p:sp>
          <p:nvSpPr>
            <p:cNvPr name="TextBox 4" id="4"/>
            <p:cNvSpPr txBox="true"/>
            <p:nvPr/>
          </p:nvSpPr>
          <p:spPr>
            <a:xfrm>
              <a:off x="0" y="-123825"/>
              <a:ext cx="2180460" cy="4398551"/>
            </a:xfrm>
            <a:prstGeom prst="rect">
              <a:avLst/>
            </a:prstGeom>
          </p:spPr>
          <p:txBody>
            <a:bodyPr anchor="ctr" rtlCol="false" tIns="50800" lIns="50800" bIns="50800" rIns="50800"/>
            <a:lstStyle/>
            <a:p>
              <a:pPr algn="ctr">
                <a:lnSpc>
                  <a:spcPts val="4420"/>
                </a:lnSpc>
              </a:pPr>
            </a:p>
          </p:txBody>
        </p:sp>
      </p:grpSp>
      <p:grpSp>
        <p:nvGrpSpPr>
          <p:cNvPr name="Group 5" id="5"/>
          <p:cNvGrpSpPr/>
          <p:nvPr/>
        </p:nvGrpSpPr>
        <p:grpSpPr>
          <a:xfrm rot="0">
            <a:off x="4213428" y="2597381"/>
            <a:ext cx="2096545" cy="2096545"/>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4474210" y="0"/>
                  </a:moveTo>
                  <a:lnTo>
                    <a:pt x="1875790" y="0"/>
                  </a:lnTo>
                  <a:cubicBezTo>
                    <a:pt x="839470" y="0"/>
                    <a:pt x="0" y="839470"/>
                    <a:pt x="0" y="1875790"/>
                  </a:cubicBezTo>
                  <a:lnTo>
                    <a:pt x="0" y="4474210"/>
                  </a:lnTo>
                  <a:cubicBezTo>
                    <a:pt x="0" y="5510530"/>
                    <a:pt x="839470" y="6350000"/>
                    <a:pt x="1875790" y="6350000"/>
                  </a:cubicBezTo>
                  <a:lnTo>
                    <a:pt x="4474210" y="6350000"/>
                  </a:lnTo>
                  <a:cubicBezTo>
                    <a:pt x="5510530" y="6350000"/>
                    <a:pt x="6350000" y="5510530"/>
                    <a:pt x="6350000" y="4474210"/>
                  </a:cubicBezTo>
                  <a:lnTo>
                    <a:pt x="6350000" y="1875790"/>
                  </a:lnTo>
                  <a:cubicBezTo>
                    <a:pt x="6350000" y="839470"/>
                    <a:pt x="5510530" y="0"/>
                    <a:pt x="4474210" y="0"/>
                  </a:cubicBezTo>
                  <a:close/>
                </a:path>
              </a:pathLst>
            </a:custGeom>
            <a:blipFill>
              <a:blip r:embed="rId2"/>
              <a:stretch>
                <a:fillRect l="-25000" t="0" r="-25000" b="0"/>
              </a:stretch>
            </a:blipFill>
          </p:spPr>
        </p:sp>
      </p:grpSp>
      <p:sp>
        <p:nvSpPr>
          <p:cNvPr name="Freeform 7" id="7"/>
          <p:cNvSpPr/>
          <p:nvPr/>
        </p:nvSpPr>
        <p:spPr>
          <a:xfrm flipH="false" flipV="false" rot="0">
            <a:off x="1839812" y="4968292"/>
            <a:ext cx="6843777" cy="3875289"/>
          </a:xfrm>
          <a:custGeom>
            <a:avLst/>
            <a:gdLst/>
            <a:ahLst/>
            <a:cxnLst/>
            <a:rect r="r" b="b" t="t" l="l"/>
            <a:pathLst>
              <a:path h="3875289" w="6843777">
                <a:moveTo>
                  <a:pt x="0" y="0"/>
                </a:moveTo>
                <a:lnTo>
                  <a:pt x="6843777" y="0"/>
                </a:lnTo>
                <a:lnTo>
                  <a:pt x="6843777" y="3875288"/>
                </a:lnTo>
                <a:lnTo>
                  <a:pt x="0" y="38752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2799488" y="5289619"/>
            <a:ext cx="4924425" cy="2785409"/>
          </a:xfrm>
          <a:prstGeom prst="rect">
            <a:avLst/>
          </a:prstGeom>
        </p:spPr>
        <p:txBody>
          <a:bodyPr anchor="t" rtlCol="false" tIns="0" lIns="0" bIns="0" rIns="0">
            <a:spAutoFit/>
          </a:bodyPr>
          <a:lstStyle/>
          <a:p>
            <a:pPr algn="ctr">
              <a:lnSpc>
                <a:spcPts val="4498"/>
              </a:lnSpc>
            </a:pPr>
            <a:r>
              <a:rPr lang="en-US" sz="3213">
                <a:solidFill>
                  <a:srgbClr val="000000"/>
                </a:solidFill>
                <a:latin typeface="Canva Sans Bold"/>
              </a:rPr>
              <a:t>AMBIENTE URBANO</a:t>
            </a:r>
          </a:p>
          <a:p>
            <a:pPr algn="ctr">
              <a:lnSpc>
                <a:spcPts val="4498"/>
              </a:lnSpc>
            </a:pPr>
            <a:r>
              <a:rPr lang="en-US" sz="3213">
                <a:solidFill>
                  <a:srgbClr val="000000"/>
                </a:solidFill>
                <a:latin typeface="Canva Sans Bold"/>
              </a:rPr>
              <a:t>CARROS PRIVADOS </a:t>
            </a:r>
          </a:p>
          <a:p>
            <a:pPr algn="ctr">
              <a:lnSpc>
                <a:spcPts val="4498"/>
              </a:lnSpc>
            </a:pPr>
            <a:r>
              <a:rPr lang="en-US" sz="3213">
                <a:solidFill>
                  <a:srgbClr val="000000"/>
                </a:solidFill>
                <a:latin typeface="Canva Sans Bold"/>
              </a:rPr>
              <a:t>IDADE MÉDIA: 43</a:t>
            </a:r>
          </a:p>
          <a:p>
            <a:pPr algn="ctr">
              <a:lnSpc>
                <a:spcPts val="4498"/>
              </a:lnSpc>
            </a:pPr>
            <a:r>
              <a:rPr lang="en-US" sz="3213">
                <a:solidFill>
                  <a:srgbClr val="000000"/>
                </a:solidFill>
                <a:latin typeface="Canva Sans Bold"/>
              </a:rPr>
              <a:t>SENIORIDADE MÉDIA: 9</a:t>
            </a:r>
          </a:p>
          <a:p>
            <a:pPr algn="ctr">
              <a:lnSpc>
                <a:spcPts val="4498"/>
              </a:lnSpc>
            </a:pPr>
            <a:r>
              <a:rPr lang="en-US" sz="3213">
                <a:solidFill>
                  <a:srgbClr val="FF4B4B"/>
                </a:solidFill>
                <a:latin typeface="Canva Sans Bold"/>
              </a:rPr>
              <a:t>60% DE ACIONAMENTO</a:t>
            </a:r>
          </a:p>
        </p:txBody>
      </p:sp>
      <p:grpSp>
        <p:nvGrpSpPr>
          <p:cNvPr name="Group 9" id="9"/>
          <p:cNvGrpSpPr/>
          <p:nvPr/>
        </p:nvGrpSpPr>
        <p:grpSpPr>
          <a:xfrm rot="0">
            <a:off x="11986719" y="2597381"/>
            <a:ext cx="2096545" cy="2096545"/>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4474210" y="0"/>
                  </a:moveTo>
                  <a:lnTo>
                    <a:pt x="1875790" y="0"/>
                  </a:lnTo>
                  <a:cubicBezTo>
                    <a:pt x="839470" y="0"/>
                    <a:pt x="0" y="839470"/>
                    <a:pt x="0" y="1875790"/>
                  </a:cubicBezTo>
                  <a:lnTo>
                    <a:pt x="0" y="4474210"/>
                  </a:lnTo>
                  <a:cubicBezTo>
                    <a:pt x="0" y="5510530"/>
                    <a:pt x="839470" y="6350000"/>
                    <a:pt x="1875790" y="6350000"/>
                  </a:cubicBezTo>
                  <a:lnTo>
                    <a:pt x="4474210" y="6350000"/>
                  </a:lnTo>
                  <a:cubicBezTo>
                    <a:pt x="5510530" y="6350000"/>
                    <a:pt x="6350000" y="5510530"/>
                    <a:pt x="6350000" y="4474210"/>
                  </a:cubicBezTo>
                  <a:lnTo>
                    <a:pt x="6350000" y="1875790"/>
                  </a:lnTo>
                  <a:cubicBezTo>
                    <a:pt x="6350000" y="839470"/>
                    <a:pt x="5510530" y="0"/>
                    <a:pt x="4474210" y="0"/>
                  </a:cubicBezTo>
                  <a:close/>
                </a:path>
              </a:pathLst>
            </a:custGeom>
            <a:blipFill>
              <a:blip r:embed="rId5"/>
              <a:stretch>
                <a:fillRect l="0" t="-24976" r="0" b="-24976"/>
              </a:stretch>
            </a:blipFill>
          </p:spPr>
        </p:sp>
      </p:grpSp>
      <p:sp>
        <p:nvSpPr>
          <p:cNvPr name="Freeform 11" id="11"/>
          <p:cNvSpPr/>
          <p:nvPr/>
        </p:nvSpPr>
        <p:spPr>
          <a:xfrm flipH="false" flipV="false" rot="0">
            <a:off x="9613103" y="4968292"/>
            <a:ext cx="6843777" cy="3875289"/>
          </a:xfrm>
          <a:custGeom>
            <a:avLst/>
            <a:gdLst/>
            <a:ahLst/>
            <a:cxnLst/>
            <a:rect r="r" b="b" t="t" l="l"/>
            <a:pathLst>
              <a:path h="3875289" w="6843777">
                <a:moveTo>
                  <a:pt x="0" y="0"/>
                </a:moveTo>
                <a:lnTo>
                  <a:pt x="6843777" y="0"/>
                </a:lnTo>
                <a:lnTo>
                  <a:pt x="6843777" y="3875288"/>
                </a:lnTo>
                <a:lnTo>
                  <a:pt x="0" y="38752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1602449" y="1465764"/>
            <a:ext cx="12949219" cy="857250"/>
          </a:xfrm>
          <a:prstGeom prst="rect">
            <a:avLst/>
          </a:prstGeom>
        </p:spPr>
        <p:txBody>
          <a:bodyPr anchor="t" rtlCol="false" tIns="0" lIns="0" bIns="0" rIns="0">
            <a:spAutoFit/>
          </a:bodyPr>
          <a:lstStyle/>
          <a:p>
            <a:pPr algn="l" marL="0" indent="0" lvl="0">
              <a:lnSpc>
                <a:spcPts val="6600"/>
              </a:lnSpc>
              <a:spcBef>
                <a:spcPct val="0"/>
              </a:spcBef>
            </a:pPr>
            <a:r>
              <a:rPr lang="en-US" sz="6000" spc="120">
                <a:solidFill>
                  <a:srgbClr val="FFFFFF"/>
                </a:solidFill>
                <a:latin typeface="Montserrat Ultra-Bold"/>
              </a:rPr>
              <a:t>AGRUPAMENTOS - DBSCAN</a:t>
            </a:r>
          </a:p>
        </p:txBody>
      </p:sp>
      <p:sp>
        <p:nvSpPr>
          <p:cNvPr name="TextBox 13" id="13"/>
          <p:cNvSpPr txBox="true"/>
          <p:nvPr/>
        </p:nvSpPr>
        <p:spPr>
          <a:xfrm rot="0">
            <a:off x="10572779" y="5289619"/>
            <a:ext cx="4924425" cy="2785409"/>
          </a:xfrm>
          <a:prstGeom prst="rect">
            <a:avLst/>
          </a:prstGeom>
        </p:spPr>
        <p:txBody>
          <a:bodyPr anchor="t" rtlCol="false" tIns="0" lIns="0" bIns="0" rIns="0">
            <a:spAutoFit/>
          </a:bodyPr>
          <a:lstStyle/>
          <a:p>
            <a:pPr algn="ctr">
              <a:lnSpc>
                <a:spcPts val="4498"/>
              </a:lnSpc>
            </a:pPr>
            <a:r>
              <a:rPr lang="en-US" sz="3213">
                <a:solidFill>
                  <a:srgbClr val="000000"/>
                </a:solidFill>
                <a:latin typeface="Canva Sans Bold"/>
              </a:rPr>
              <a:t>AMBIENTE RURAL</a:t>
            </a:r>
          </a:p>
          <a:p>
            <a:pPr algn="ctr">
              <a:lnSpc>
                <a:spcPts val="4498"/>
              </a:lnSpc>
            </a:pPr>
            <a:r>
              <a:rPr lang="en-US" sz="3213">
                <a:solidFill>
                  <a:srgbClr val="000000"/>
                </a:solidFill>
                <a:latin typeface="Canva Sans Bold"/>
              </a:rPr>
              <a:t>CARROS PRIVADOS </a:t>
            </a:r>
          </a:p>
          <a:p>
            <a:pPr algn="ctr">
              <a:lnSpc>
                <a:spcPts val="4498"/>
              </a:lnSpc>
            </a:pPr>
            <a:r>
              <a:rPr lang="en-US" sz="3213">
                <a:solidFill>
                  <a:srgbClr val="000000"/>
                </a:solidFill>
                <a:latin typeface="Canva Sans Bold"/>
              </a:rPr>
              <a:t>IDADE MÉDIA: 41 </a:t>
            </a:r>
          </a:p>
          <a:p>
            <a:pPr algn="ctr">
              <a:lnSpc>
                <a:spcPts val="4498"/>
              </a:lnSpc>
            </a:pPr>
            <a:r>
              <a:rPr lang="en-US" sz="3213">
                <a:solidFill>
                  <a:srgbClr val="000000"/>
                </a:solidFill>
                <a:latin typeface="Canva Sans Bold"/>
              </a:rPr>
              <a:t>SENIORIDADE MÉDIA: 9</a:t>
            </a:r>
          </a:p>
          <a:p>
            <a:pPr algn="ctr">
              <a:lnSpc>
                <a:spcPts val="4498"/>
              </a:lnSpc>
            </a:pPr>
            <a:r>
              <a:rPr lang="en-US" sz="3213">
                <a:solidFill>
                  <a:srgbClr val="FF4B4B"/>
                </a:solidFill>
                <a:latin typeface="Canva Sans Bold"/>
              </a:rPr>
              <a:t>43% DE ACIONAMENTO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DAGIsg_Fwkg</dc:identifier>
  <dcterms:modified xsi:type="dcterms:W3CDTF">2011-08-01T06:04:30Z</dcterms:modified>
  <cp:revision>1</cp:revision>
  <dc:title>Mineração de dados</dc:title>
</cp:coreProperties>
</file>

<file path=docProps/thumbnail.jpeg>
</file>